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5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104" d="100"/>
          <a:sy n="104" d="100"/>
        </p:scale>
        <p:origin x="2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351221-A9BB-4D87-B4B9-DAB69FE306A0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DA7D31-8F6E-4C7D-9EBE-BA26CEF70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4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255258-E9D7-468E-8245-C0C1D2E93F82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727477-C727-42AB-9048-09422562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7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F0C9-FA5E-452D-BD15-0FC1D1B73A06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05A91-C317-46AC-914B-C0AF9DF37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58DB-9E95-4004-9F8F-DFC95FC3EABF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C63B-7351-4037-9768-628E5F238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4C67-746C-414A-8F13-4FA14FA5121E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F395-B72B-4036-BB73-4C64AE434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2617-7B0C-4C5A-9DB3-03548B7576ED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4CE5-85A9-4142-9F44-46642D865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5BA3-B2BC-4A40-B602-195BCBE15A63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7793-7EF0-4A16-B47B-049414E88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868D-7414-4B97-BFC0-5FF7833D1CCD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499D-8BE1-4C41-912E-A11CDCB8F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02D2-72C4-4667-9F01-BA4D3098B724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F9C8-0C37-4C21-B33F-414EEEE6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D2CE-FE16-4BF2-83C8-4323B9EF2B88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1984-90FE-4E2E-9588-CAA6D3D9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CCD3-631A-4F03-9ED3-AFAFD06F7D8D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3C1E7-C0A6-41B6-A143-B5CE048BA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CD1F-B7F1-4994-AE55-825D5C54B7D9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7B06-C500-43B0-AEE8-3351CA35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0838-131C-4DC8-970B-CB30299C9828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51F5B-8E08-449A-BB23-E9FA9A3DE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66FF"/>
            </a:gs>
            <a:gs pos="100000">
              <a:srgbClr val="182F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2CFDE49F-FD7F-4675-B347-3BA6B7263C95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8253AE-BC8E-4400-B06C-776D23A35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3.xml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WordArt 3"/>
          <p:cNvSpPr>
            <a:spLocks noChangeArrowheads="1" noChangeShapeType="1" noTextEdit="1"/>
          </p:cNvSpPr>
          <p:nvPr/>
        </p:nvSpPr>
        <p:spPr bwMode="auto">
          <a:xfrm>
            <a:off x="990600" y="1295400"/>
            <a:ext cx="7162800" cy="3962400"/>
          </a:xfrm>
          <a:prstGeom prst="rect">
            <a:avLst/>
          </a:prstGeom>
          <a:extLst/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Impact"/>
              </a:rPr>
              <a:t>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9396" y="2967335"/>
            <a:ext cx="730520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RightUp"/>
              <a:lightRig rig="threePt" dir="t"/>
            </a:scene3d>
          </a:bodyPr>
          <a:lstStyle/>
          <a:p>
            <a:pPr>
              <a:defRPr/>
            </a:pPr>
            <a:r>
              <a:rPr lang="en-US" sz="96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JEOPARDY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an eukaryotic cell?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Bacteria is an example of this type of cell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a prokaryote?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1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560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1828800" y="1046579"/>
            <a:ext cx="5562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Organelle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that is the outermost part and  provides a plant cell with rigidity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What is </a:t>
            </a:r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the cell wall?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1447800" y="1460490"/>
            <a:ext cx="609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Organelle that releases stored energy from sugars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is the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mitochondria?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77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969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29701" name="TextBox 1"/>
          <p:cNvSpPr txBox="1">
            <a:spLocks noChangeArrowheads="1"/>
          </p:cNvSpPr>
          <p:nvPr/>
        </p:nvSpPr>
        <p:spPr bwMode="auto">
          <a:xfrm>
            <a:off x="2133600" y="930275"/>
            <a:ext cx="502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Maintains homeostasis in the cell by storing water, food, and wastes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a vacuole?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31747" name="Text Box 10"/>
          <p:cNvSpPr txBox="1">
            <a:spLocks noChangeArrowheads="1"/>
          </p:cNvSpPr>
          <p:nvPr/>
        </p:nvSpPr>
        <p:spPr bwMode="auto">
          <a:xfrm>
            <a:off x="1600200" y="1447800"/>
            <a:ext cx="6324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Structure that regulates the movement of substances in and out of the cell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39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3" action="ppaction://hlinksldjump"/>
              </a:rPr>
              <a:t>$300</a:t>
            </a:r>
          </a:p>
        </p:txBody>
      </p:sp>
      <p:sp>
        <p:nvSpPr>
          <p:cNvPr id="14340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4" action="ppaction://hlinksldjump"/>
              </a:rPr>
              <a:t>$400</a:t>
            </a:r>
          </a:p>
        </p:txBody>
      </p:sp>
      <p:sp>
        <p:nvSpPr>
          <p:cNvPr id="14341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2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6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3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7" action="ppaction://hlinksldjump"/>
              </a:rPr>
              <a:t>$200</a:t>
            </a:r>
          </a:p>
        </p:txBody>
      </p:sp>
      <p:sp>
        <p:nvSpPr>
          <p:cNvPr id="14344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8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5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6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0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7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8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49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3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0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1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2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6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3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7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4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8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5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6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0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7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8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59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3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60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61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62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182F76"/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6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14363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Cells</a:t>
            </a:r>
            <a:endParaRPr lang="en-US" b="1" dirty="0"/>
          </a:p>
        </p:txBody>
      </p:sp>
      <p:sp>
        <p:nvSpPr>
          <p:cNvPr id="14364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Cell </a:t>
            </a:r>
          </a:p>
          <a:p>
            <a:r>
              <a:rPr lang="en-US" b="1" dirty="0" smtClean="0"/>
              <a:t>Function</a:t>
            </a:r>
            <a:endParaRPr lang="en-US" b="1" dirty="0"/>
          </a:p>
        </p:txBody>
      </p:sp>
      <p:sp>
        <p:nvSpPr>
          <p:cNvPr id="14365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  <a:p>
            <a:r>
              <a:rPr lang="en-US" b="1" dirty="0" smtClean="0"/>
              <a:t>Cell </a:t>
            </a:r>
          </a:p>
          <a:p>
            <a:r>
              <a:rPr lang="en-US" b="1" smtClean="0"/>
              <a:t>Structure</a:t>
            </a:r>
            <a:endParaRPr lang="en-US" b="1" dirty="0"/>
          </a:p>
          <a:p>
            <a:endParaRPr lang="en-US" b="1" dirty="0"/>
          </a:p>
        </p:txBody>
      </p:sp>
      <p:sp>
        <p:nvSpPr>
          <p:cNvPr id="14366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Cell</a:t>
            </a:r>
          </a:p>
          <a:p>
            <a:r>
              <a:rPr lang="en-US" b="1" dirty="0" smtClean="0"/>
              <a:t>Theory</a:t>
            </a:r>
            <a:endParaRPr lang="en-US" b="1" dirty="0"/>
          </a:p>
        </p:txBody>
      </p:sp>
      <p:sp>
        <p:nvSpPr>
          <p:cNvPr id="14367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Random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the cell membrane?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379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2209800" y="1368841"/>
            <a:ext cx="495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Structure that transports materials in a eukaryotic cell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endoplasmic reticulum?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1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pic>
        <p:nvPicPr>
          <p:cNvPr id="5" name="Picture 4" descr="http://www.nature.com/scitable/content/ne0000/ne0000/ne0000/ne0000/14759566/U1CP4-3_ChloroplastStruct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733800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is a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chloroplast?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6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37893" name="AutoShape 7" descr="data:image/jpeg;base64,/9j/4AAQSkZJRgABAQAAAQABAAD/2wCEAAkGBhQSERQUExQWFBQVGRQXGRcYGBYXGBoXFxUaFhcYGBwYHyYfGBojGRgYHy8iIygqLCwtFh4xNTAqNSYrLSkBCQoKDgwOGg8PGiwkHyQsMiwwKTAtLCwvLCwwLCwvLCwsLCwuLC0sLCwsLCwpLCwsLCkpLSwpLCwsLCksLCwsLP/AABEIAK8BHwMBIgACEQEDEQH/xAAcAAACAwEBAQEAAAAAAAAAAAAABQMEBgIHAQj/xABJEAACAQIEAwYDBQQHBgQHAAABAhEAAwQSITEFQVETImFxgZEGobEyQlLB0RRikvAjcoKissLhBxUWQ1ODM6PS8RckRFRzk+L/xAAaAQEAAwEBAQAAAAAAAAAAAAAAAgMEAQUG/8QAMxEAAgECBAIIBQMFAAAAAAAAAAECAxEEEiExE0EFIlFhkaHh8BQVQlJxMsHRI1NigbH/2gAMAwEAAhEDEQA/APcaKKKAKKKKAKKKKAKKKKAKKKKAKKKKAKKKKAKKKKAKKKKAKKKKAKKKKAKKKKAKKKKAKKKKAKjc12aic11HCJzUDmqtzjloX/2ctFzSAdjIDAA9YO3h72LhqSZBohuPULGq+HxwuMwGw5/Kp3NfJfN8b8zWGUVlva1vp+6/417DS6MOHmb1InNQk125qFjX2yPOZr6KKKxmwKKKKAKKKKAKKKKAKKKKAKKKKAKKKKAKKKKAKKKKAKKKKAKKKKAKKKKAKKKKAKKKKA5Y1C5qVzVdzUkcZkPiz4cdroxVnKWQAsjHLOQaMrbBgOsaqDNZ/ivxs1+12Mdi5JW4CRmI00gSwG86a9ImfSLgneqotKslVVSdyoCz5xvUXTbejOqolurib4dsIlshWNxzBuXCtxQxMwFzgd0DSBtvoTTFzXOPx6WlLuYUa7Fj6ASTS/C8es3fstEBSc0rEjYk6Ag6VapQhaN1czzld3LbmoSagwfFrV7N2VxXyEgwRprE+R5HnSzjnxKmHZRlZyZmCsAAHmT9qRt/pNrqRiszehS2el0UUVlNwUUUUAUUUUAUUUUAUUUUAUUUUAUUUUAUUUUAUUUUAUUUUAUUUUAUUUUAUUUUAV8Nfahxd7IjMFLZQxyr9owJgeJ2oAc1A5qHBcTW6PssjD7SOMrrPUcx4jSpGqUWnqiMtBTc+IrH7R+zZx2sAgQYJJjKDEFvAePQ0h+KPiQAtYtFi4+3lzjLMiAwjvDSRP3hvrGZGIuDHG+kqpa4zKttyN4AJZCTmEiVEaeVU2tst4t/TZSVKtc7xkEkrmIVl02MfrXn1sS8jSa9DJOcrbE/EMc1y0ttu0KpqDlZgukAGRovLfmOkVVs3SEbvCY0Dd7cEagkGBqdo1qbiGCzovfYKCdGIOpmYPIz60LbOQqriDGkeZkZt2318a8zPtdlDUnf3zQq4XibiWmyXYDrc0RpIiZMAkq0Dc6+m8+Lti5eVslzvSWZjbt5u73TJuFZy9CJprZ+E1uW8vaLnjKpKlDB1IORgWmY78xJpfiuDm2wS5ZfmQy3VM6jUZljadN9fQ6lWjtc7KLPe6KKJr1z0wooooAooooAooooAooooAooooAooooAooooAooooAooqEYkZyn3gob0JIHzU0BNRUNnEZmcQRkIWepKK+nowHvU1AFFFFAFFFFAFcOapYvjlpDGbM34V7xn6CkmL469yYBRRvG8eJ/SslbGUqW7u+wi5JHfHcQVIKv3wWGZQuZRlJhyTBEgDRSZI03NUMLjrj9267MBDEZcmdSxWA6gAkEEld43iRXDW2ujJaKi40Zc4JXQyZjqoI2MSDBivuKwXYX1UspY25aJgNIkCTMHKSJrA68pwdRe/wCS2E1Km+1HWKwVlieztLbmJygAkiYYkbnWlWJ4GWIghY57sR0BI7vpTfOOtE1hlNyd2Y5dbVihvhi2fvNM+czuCOYmrv8Auq2VAKg6R0nzq1NV8SSBoSfKag5HLHy2yW9JgHxkT49KUcTxWclSZWdB5aSOldYu4Z1mfH/Wl7vJrPKbZFs9dxV3KpbpH1E0k4Nx0RbR4BuNiD0AC4jIo8SWdRSvDfEmawATPaId+q2Lek/1gxPnX3B4LNjbCzIto17eSQ1y5l+bD+Gvqp1GprL71PQppSTv73NpRXAuCSOkfOu60lYUUUUAUUUUAUUUUAUUUUAUUUUAUUUUAUUV8NABNIsNiGPEryk90WLUdNXafWSa5xnERZU2C0t90E942iCAddTB7k+AJ3rKYbi0YlrhJ/pGwoG4Pfu2iB7E+5qirUSt+SyK3v2Go+DsVmS6zMTnv3SskklTDDf90jTkAKd4nHKhAY7yR6ED6sK8ys8WazCzBXs5nSO0w536EC2o8xVn4h+Kludm4YTkywJMGcxJ9VG/IioQqqMVcjVks7N83F7YUtPNljmSpIP0NWhfWSJEjf2B+hHvXk1viF+8ts2k5lyzHu5j2evIHVXMa/bqd+FYh57S/ofugEjZRrsDogG1Uzx0Id5TnHt/42urcugdmVUtkDQGZS0BlKO2bLzVgp7wPiVGM+KL16QzkDovdXyP4txzO4qs/AiAQHGzDbTWN9eRVT6VDc4GxAVrndCldAZ7zMSRrp9qs0sZGpC0tO4sUouPWOlxvQ+1MBx0swLAEDlLaCIiSSQvOBSzCcBS2CM1xhyBYQogAKoA2EeetT/sijl8zXkSjbRO6MtmtmPuDYmyMRbhjq0CTJnVR90aGRGtU/iFS2Iu6lTnMEbiIyx6AelL7CqroYgBlPswNXcZfNx2dt2M/oPQaelbKD/puL7b+Rvwivcp271wbvm9APpUwxzeFRstU7uIIO3uK44xXI28Gm/pRbvcQcDQ/QVFa4zcB3B8CB+UGqT3Sa4zVW7E+BC1sqNThMel4FdiRqp3jbfmKq3fh7vd14HQifnOtK+DAm9mUaW0dmPIKBmMnkCARPUitLh8YriQRUXBPVo8nE0ownaJjsKLiqyFjlg8wREkmNJBgxUuB+LbloXMv/iG2tsNsQqqjKB07zP/ABDoKmVfrUGI4Kr6r3W+R29j3R+lX0sW815sojUaNCPi8uktILXSTH4SndHXQ1tOGcbtXUU9oskaiRO5HPxB9q8jt4C4AEyksGWIBYasIOk6aGtA3wybYbs8QzNbthggQnMwWdweZYnnGbmJrdDFuO7T107y2GaV2lc9DvcRQFAGXvNl3HIEn6VP+0L+Ie4rxkcVct3iDBaDMQSrrOh0+0KaHHrlPeYMJgC4x5EqNz0rbHEx+pNeZB1H2HpWI4tbTck/1Vd/8INUbnxXbG1u+3laYf4orD2MSGOl48zqbm0xymra3nH/ADSfJmrWqfEV4S0/BU677DQv8YN93C3T5yPopqB/i+/93CN65z/lFKkxT/jb3NTLdY7sfc1B4Wp978EOM2TP8VY3lYj/ALbfm1c/8XYwf/TT/ZYfma+TXyo/By/uPyOcVnX/ABzihvgyfIv/AOk0D/aBfG+Cf0LH/KK5iipfCy/uPwQ4siT/AOIj/wD2d7+E1w/+0e5ywV31zD/Ka+UU+Fn978Ed40iljP8AaNio7uHW34uHOukDUKOdLf8AjnGMxHbKschbTy502xmBFzePmN99jrtVMcJVWzE5Rzbf3DGD8t6w4mhVhFvPp4HVNydrlHG8RuX8rPcDXLbDI8AESY9iYHrSq7ZvXDlUOzC1bEiftIykQeoOnoKbphCjM+VbtlWKkgRzQgjJ3CNVYAgHYana0HCOzKQUazduLr0Klo8NVP8AaNeTxJR0bua5Qko2lvyf7Cqxwe/iP6S6wHaC0ZMEwBpCr+6eZG9XX4L2WXs7QfLJL3O8BppCDxO/KKdWEyqq9FUewAr5cRNS2XqZjy/0qvjNvUo0vdia7i75+8ojkAPzB+tfLPGrohWt9o37u8eQ09dKcHBJM5Fny/majvYGWDqQrDqCVMiCDGu3So9Vkrohw3EA5KkFHG6NofMda4xuOS3GdonQCCSfIDU713dXOQHXKwJysD010O46wR9KjXAqHz6s+2ZjJA6DkPSoNEWCXMwmCPBhB9q4epXNQ3OdcIkLn+f586MNi+/kbzU/kfY+1VcVd0fyB+TfoKr4m9GIt+BCnzBYfWtEItao04WeWdnzHN+8F8+lUsLhe0cF3W3bkSWuICFnWASWJjbu1HxO/wB5uiqB6kt/pUbiFY/hYg/w5vpUpt3vbQunipRk0khlxTD4UAJh2uO05mdgAuQISQNAfHb1pDfY5dNzlHuQPzq2rw8cwl0eottH0qrc0dOkx/db81FQn1ne1iVHFOzUwtkqsqSCVyyOjZlceRCkVWQ60wKDKvQnEf3Deb8xVHLqI5/6/pTK7nnTu3qba0qsuaB3onzH57619t4RRy99f9a7ACjkAJ8BXFkAyYJnmY9gDsKzWIWLOBwAN0NyVWzKASWA1GUaiQZ36mrHEMTEJMh0LGQVcAsMoMQRvSvEY5rILoSpgxMkAxpB23+6fTWlGP4o7tmksSCN4mfsnzyZZPVK0RmlCy3L4XatFal21we20kDLm17vTYGTOp1jzmocRwUBpBXkYJg6SOZ1mYq7wrEqwIDAsNWEQRymDsuwEaAACSZqliODsrs+ZnBMxGYjrz1HlUqVapmsn4lUouOjR3gOEtBLQumh7p1PrtP1q0LMcwfKosBxFg0iSNoO3sI19auOxJ1ETr09hyr6rCS6m1mZ5oq4u66/YUMOpYfSRSo/EtwHKFSfIn/N5e9PrljMu2YdBrp1jePKljcNUMSDppA/Wd6hianDerZrw8aLT4lxjw+5eYTcVFHgST4aAkR61bpEzMp1YQOWv1mp8HiLruIJYSJGkRz251RSx6by2f8A0olDXQbUV29uP0NcV6hWFdAjnt/O9c1y6TXGCvcxonQ6eKmT/e09qgvXs0iRB5FW/Ig1c/ZhUeJwhykJAaDDGCAY0MTr7VgrYSNV3nr4k4ya2F1m69sFVCFSSYBupqd5JLTVHHYmDbBt5B2eIXunN9sKDuATqZ8TT+zhTAzRMCSJiecCNprnGYW3CtcCjLsdumkc5gaeArPPo6Frr/paq0r6u5VxPEHP2BlJncTE9OpHU6eFU/2EsxZgzvoCS4B02ERAHhFW7/FLUHSQdCCuhB6ggg+1FjiCkDKDGwGZtPIHaqfh6ENE0yKbZ9sY1gIVQQP3wY9hXacTP3kjyP5Hf3Fd27qNv3T4z9Zrs4RNTMxr1+lTjgoTV0l5hvkQ4q6GKZTPeU+I11HhoTUjioO2sloziQfT32jx8KtrgxVUuir3yyJzzQtmVhLicWZ8pPiNQPkwYV8sYomSRoFUmNYkSSfz6TTLE8DDNOaNG0jeVy/PTXw8a+YHDDQhYJSY2EiCD0jSfWstXCyp2hJb8yNxSUBeNxoD5ZlH0+tULzTcRjyILeeZT9WNPbnBGQAqSxjYQdojn+786xnEsYbeLuAxlORWncQQ86ayNd/0qUqMoSyte/bCnlaY2VszZfxFR/AQp+s1exLg2C34zPr2hs6+hFLMM0uvULcMcwTbDQeh20ql8UcXy2zYSZzlSY2AFpyJ65iPQ1XkzNJEnLRsm4fxLtb9xpGTtAFGmzKxJ9ZA9BVy20o5P/KuIfdC31mkPwusMw0jMCNCD3Q/ONd+tPsg7HF+do+1s/nXaiSnbu/g5F3RbVIFsdf20/8Alt+tfbOCC2+0bcgAD139tKZYHBaqxGo7SPDOBM+MA71W4toUGXk8GdN0OgBj3HKs+bM1FHW7uw/ZZ3ouHTx0A8yYqFb03SvRZ/ieB/gapWugEAkT0nX2rI1YiJviC4i9nbgZ7maHIzMMsHQnmSYiqeCxGUyw6hhygiDBPLmKj+NHc5O7AQkhhM6xB+XuKhweIFxFbQkROmzRvHzFWLZM9fCpOlpuPuH8JAK3STnAJhSAADPdMjvfLY+FM710LuDuBy5kDrruJrKWg6juXGH9bv8A1IrrNc0Jclg2YEaDbZgZBFXvhtGeeHqyfW17zVtbEzAmqV7EkHXQi3eMfvKbcfIg+tR4HiGcdme48aFdQfEZp1/dNVLli4gIc52OcBtYOZQIHj3F08asw2IqweVPTsZjqUnF2a1G+CMgxspCg+SKfqTUPE8PdLd2SnLL+YGoNLTcuW+4zT94iWiTsI0EgeFdNeY65j7kfSvpqT49PUzvqsiu4F4+8p6wZ+dQ2eGEHVmbz2+lWhfaftN/E360LdbmzafvNVfwS7RnL3C7NwHUkJ+9/lB19qYUgN4/iP8AEf1r6Lzfib+Jv1rXTpZI2vci2PqKQnEN+N/4m/WuGxjfjb+Jv1q3KcuaGis03EH/ABt/EaibiNz/AKj/AMRplFzW2rkbgMDG/wCR5VFibCXBDifr7iPzrK/72u/9RvkfrUNzil7Y3bg9Y+lcdK+4zWNAeAW+TsPY/lXX+6FUE5ncj7oKrPqQazlvHYhvsPebyk/QVWu8Xvgx2t0eBZgao+CpX2R3iMa4p5MFCvgWY/WB8q+YdoMmCPLX3kUmPF75/wCbc/jb9ajHGL25vXY//I+p5Deq3geal5Eo1nF3Q+ayGIOUEk69Y15xvJnnT3hqEQMhA5lzlHpEE+xrz4cXvkwL14k7RcufrTXBveGty9cO/d7RiPXXX+d6rxGXCrNOevJc2aZ42rWWWWxpOJcfVGITvRzJMenM+elQ4PiLXpJjQxz6Ttr9azjNJmmXBwYY5hHTORr1gD+Yr5zEYqpW/U9Owzjy5ddR3YJ3EyRHhBG9YT4md3uEuhBEQ2a82UE7AsxWJGkR4VtreIUgjMsqJ3+7zmem/qaUYkG5avMoIN0oiSYJCsAp0OmpY+VIYmollbuuw41cx2FxBSTEyGUz+FwVaBI11zT4VXxAKs6OQdEPezSQoAt3ViZfJIKncTudtBjODg32t2QIRATmMiQmszOpJHuaRYWwFuoxYIgZQI7uUEqGBjWYJHj4VohNPU5ysS8Nw2RWxCI7dnAllt2U70jQkkt49Mw61s7VnsxdZddLNxfFQMxj2b5UrsYctjMZh3DNbuKftMSAT/SIq/hEM2g/DT21iCLcdxGUhYeAIVecfZESR1ABis9WWZ+9tCxMvC6MsgjvDQyBpprr5gUp4gGNxZ+zy+z+9O39nerpDEf0fZ5PughtB0Ou/Xxqhi8M5bMz210iA0aTPMfWqIOzCdhlhWzXb8GP/CWRvAU3Gj1ufOu7FxUD5FAh2XTc5RuTue9I16UqF3J2zeM/3baD6H2otYmLYadi90iOXaiP81TlTvLwLLaj7F4Zbq5TsZg79fcVkOJcHfDNnX7B6SR5Hw8/9a1BcpZA+8qBf7X2D8x86mxFxHUqdVMjz7sj6iqEmtSdOpKnK6M3hr2dZ26jxq3g7Ya5lOihcx1idYyjx/nxCu5YaxcKE92e6eWuwPvpVy3f1zQFUE6SSzGBvrttyA3gTtZC1z051c9O8HY09ohQIhRJ2gddJO/nS7iGKtZ7ZJ76HcblTO+wAPUwJmKzlizfJkXmykmA0k+QI125+FXbXDR95iTvp3deum58a0SnG1omWOFnJ3kx62CS4M1s6+sTzBB1U1TuYVl3U/Ue4qG2CplCQ3XefAj7wp3gsUzaMjKw55Wy+YMaeR+daMP0hVoLLbMvfMqrYRx1QkZth10+U19HjPp/rTTEWka42YaIqiRvmdjG25hRp+9VbE8NZRKyR0P2h6Df+dK9Wj0pSqfr6vvtMTg0ULkse+ZUSQCSfU6xt0ou3enrMAempJPoPOjFA6B56gGY8xOnrVdrlerGzV0QbJHuVWbE6wJJ1GnMjkOp/Wu1ZftMJAZOuupLCNiCBz8OtXLPHkWItKsRBAEiBlB1A1gAb11t8gkubEn7bIzTI7M3dAPsZsk77ZtJr5fxBWQZUhC5lToA2QzqI7wK+YitSnxHaP3ip27yGPQoWPyqHiPE7DrDXLbb7C4TruIKQR4Gq80uwsyxtuIsDw+9etm4ihlAXqCc2wXfMdDt0qC7cLLmAZoLB2MkZs0RMact+c9a0GD+LLdpCjZriwAAqhSuXaM0aRpFJ+P8eF+IDqF2BcZZnU5QN40nN+cyi6l9VoRkqdtxb25GxI8iRULXKn4ZhO2vJanKXJAPjlJG/UiPWueL8KuYd8rjfY6wf9f51q9tIo1OFxEKyksRuAGhcx0zQRryHXWqup2BNTYewG17zabKNAxMAMelMrWCUEBmlvwjT0n/ANq8nE9JwpaQ1faXKj9+hzwfDQCx32/X8qo4rG3bbsBLWpkaTAJBjNvpqBrV/EOw7uXKOg106zzqhi7QYa7jbWPyPKvnpVnVqOc9bkpdx1g+J5soaASYJ1gToNpO+vkK0GC7v2MRb15aGY02JrGdnGo0HXbw0nWtTw3jVplCXERD5DIf/SfDaoVadtYoghv2zc7yR/VWPLVqAsnOGVlE9koEAaFdddSNV5Rr1qlfwyg6WMw3lWUDcaQzDX5ab1ZwuJQo0K1sL3u8htiDCsddOa/Os3LQmUMFgnVbnaOou3zlBJnUg6aDnyieVK+KcM7LCBCi9obkxpAABHLcRB8zTRnXEkjRrKyJH3n/AHSNgB7zV2xkuu9u4qNlyso1LQQQSZ/nUb1aptPX8s5Yq2sEXt2cUyi5iLaaBWBV4J12jtMs+RJHIVX401u41sn+lFxXY22IUZQP6NWCQ0Bi27GSHjc00wWGOHJRXNy2SSqky1skzlDallJJ31Ec5q3f4fbAB7EMxbMQAsy0JJkgFYUTOkCYrsalp39/gvozjCalJXF3CuG2zbQlGOZQxYt3fH70mTJ16mqPG+L2lBTD21uXFIUwuiyMx2+1pGu2tNcbh7zW2VBbtB82bMzEjP8Aa2GUEiZiQD13pIvDrNlcqObj6aiAi5VCmN522nSfCkUm7vwKpu7bRb4g+l1RuWtL6l3P5ipcLZmAdgbCnyVDdufMGoGMlj+K40eeW+i/3lFW8O8z0ZiR/wBy8V/wBq0tcy5FHF4xlzLyiD4d7tJHoLfvV9sdpm1AHaadNQkeiqD6UqxXfvODtMe+Wf7oj0oxDnsUB0Lmfcz/AJ/lXHBWjEIY8VHa3Ah0JjznKv8A/VKixSWYTrv1IGhHv9adYhf/AJlm/Cbh/gyn86W3kzooPN3b0QpP97T1qmKVr++ZZCbjsWeHSSRyWFHrLH5Ae9OsEE7K7euTktKzQDGbLPPxgAeLCkVu72Z0/C7+shFqbjN4/sIQAkO6JtyQvc9CWy1J2zGujNtKJTw/+05kHdwlpT4O/wCkn3qfD/H+JZszC3kB1QLpl5gMSWmOc+lZtcAw+4fUfrtT7gXAHuMoKkoWGYx3Qs97vbExppXJVVtE3cOK1Zq8VfFvEXBvs4MMQoKBRtz0O5AAnXWpU7RxmDBB92IefFo0jwB9a6wtzPcuuRu2X0URHtHzqTD2shI5QpnxHdPqQF+dZZWvoeG9zm2WZSrqFaOma2ehHh4GCPnWdxmFIcqUyNuAJZSOoPStZUd6yHUqZAPNSVI8QRqDV9DEToyvFtEXFMymI4NdClhlZVBJysDA5nWJ2G0nSlDXKs8d4LibLFhnxFrqCWYD95dSCOo08qVLiQwkGf559DX2GDxUcRG637DNUg4kzXKia5UbXKia5yEknYASTz0A3ra2krsq32JlMn67DnHPxIHrXF5Gzssd8FgVGUagmQoGh2Ogrj9r7M22VpLgkZQPssCrCWB70EgjLpNVXw10OCV7NgAygkLoo+5P2m01A13mK8+vj4Rj/Td2Xxw8m9TY2vh+zetLctm7Zb7rGWGdYJDKSGVgY1U+IBpw6HEWsmJCm4BlYqIDdLimN/DQg7iCJzWF4heQrNuAQGOZgqiHNthEEg5lI36da21gW7yhrWo0JWTnXzEzHiKzYfFrEdWf6uzkztmtjDcTwl7DuuYlk1yv1GmjeIgaHppS5n1138fGt9x9ctgq6dqrEKACFuZ2MJlBEO0kREHwOtZa7wDFXrNt84ugDurMMvPIQ4UyD90nSK8/E4V5+on+C5rNDM2HDcXm0OrAbkjbw59K5u4O6XEZblsFQ5gg5d2lZYaad8FQcgEbUkxF5rDQ4ZWECGBBJJE6aSAJJ/8AanL8URQhF6CYjKA10zyRBIT2Pj1ry3TcJbb/AJIwqOKaXMgv4dD2qhVm01twT+8oJBJ5QD7irVzBWCzoO65E66gc8y9Inaor91CrNdC4ftXQtmac4AAhgNLZ0H2ZETMamrT4VA7MSQ5EEny5cuh6GoNtLd+uhWT4TtVtgFkcgmDLAFfu6gHWI1g1ZwV7M2V7ZVW7pkowIcFSNCZidZHvSvhfDRYUgOzSZJMa6QB6CrpeqpSWbQHzGM6rltqub7OuirG5PPToPlRbtwQxg3AApcDKTHOATBrnH8Q747rZ3RbmWBqSSrDNOWcyOYJ2qvhLt3OrtlQCYtiHmRHfbwOvdiOprrTStt+/vwA0tYg2Qxu2yANnXv5p2XIO8rRvoRoTI2psxMkERlJXl90wDpyMT61neG/E6PfRCLnavd7MKQVVRIlp15agb9Y3q1c+KLeUMqu5MSoAlSRJDSRseknUEA1Y6crbC5a4hw3td3IGkCFIBG52nUGN40FZvi2Dw2XvXb7R/wBMCNepYZT71dxXG7jghe6D0mfU8vSKyXE0KqA1tuQDdq7qI8G5x1q+jB31ZFs0+buWv6yn2e40/wDmVfsMALQ6ZSf7Ns3PrdHtXqtw3gzEAFdYEjrp8q5zX9e6vP8AOPvc9B716jwt9L+RtULHicyGbmzOfdW/OKaMgkRsMqj+2zH/AAWyP7VesK9/8K8vprz+fy519vXbqgNCwA5bpoe7GsiR570lhLu9/IZTy7tR2lyetwnyBdz8rYpa6jsww3y5fWSzx/3GA/s17Nda93cqjYZpOkkjbWdNffntUYW+E1MtPLKNMvqPtesVBYKytfy9RlPKbmBzqIIDGQD0ANy60/8A61Hh60y4ZxBVQK9tiOoCssGNwTMwBy5V6Jca/rCrtv4yep10j577VJaN4g5go221+9rufw/X0qD6Pb+ry9SUU47HnjWrDbWJ8yU+hn5VdtK7Fc0KqEFUUkAACBO2b1EeHOtmL14yQqxLAdTDQPvdJP8AOvy3evn7qRJ+Rjr5/wCnOPy5/d5epKUpy0bMtZshQQNJJPqa7rT2r10hhCllyjzJgnSeQ8dZoYX4WIzd+R3cv2hlB5xlnbWufLP8vL1K8hma+itIrYiR3VIMSNNNp5/1utfWN+TEHvaTl+zOkQem86/UPlv+Xl6jKZqahxeAt3RFxFeeZAn0O49DWsFy/wDgUaj2nX728fz05RsRGqrMb+M+B/nryqUej3F3U7f69TuU8s4l8EEHNZbMo17NjDEzsHkCI01jzrIcVsMmIZCgt5tACCSoHNS+oJ/EPQ6V+kl213oitjpVpK06ja995xQUdkfnHCLkcN3G0AKtbXKY2JA0J8a0o4zZukB0RnYkKpAzBZyKoJ1Z2LctAGk/Zr2mKIrPLAZndy8iLg3zPJcNi7V92dSDkzW88jI5DJcfL+JVYL3ttTvSxMOLYzo0AZGDqxUkMikFzOaZYtB2ETOte2xRFR+XdkvL1I8LvPF+G8XzYtL2I7S8qj+iDf8ALU7XiCYLsJgbwQfEa66iOO0tMGB0LKRuPuuOcba6jwrdRRFb8PGVLRu68/ElKnm3Z5piuI2kX+nt3IG728rrHVkbUeOjbbmlvZ4B7bPZdbbsO7dt2GUnwZCoUjyyzXr0V8ipVk6itp/tX/g4qXefnv8AYwHDHNdufjdgFHoNvAAR5VbVy6NbuOqSCEcAnJO4Yk95TPQZSZHMH3qK+RXn/AP7vL1OcHvPBrl97UIdSpAOY6x1nn4HWZHKuv8AeqSAZBO3P6bDxr3eKIqD6Mi95eXqOD3nhvEeN20tWWM5c960WHIrluCRuQRc5dKz/EfiwyVtAAbZzv5gbe/tX6SiiKsj0dTWr1HB7z85fCSMbpvZ8+VLzOpPezLZcJqdNyIOkAnxqfCWwANScoC97RwPwt+IDkfrvX6GiiKslhL/AFeRHgd5+esRbDcrbRybQ+4mPakuPvZSAsL/AFbxf+6dvav0/FEV2GEy8/fiOB3n/9k="/>
          <p:cNvSpPr>
            <a:spLocks noChangeAspect="1" noChangeArrowheads="1"/>
          </p:cNvSpPr>
          <p:nvPr/>
        </p:nvSpPr>
        <p:spPr bwMode="auto">
          <a:xfrm>
            <a:off x="4400550" y="-812800"/>
            <a:ext cx="27336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itochond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8288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What is a mitochondrion?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7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237" y="1857375"/>
            <a:ext cx="3819525" cy="31432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838200" y="3581400"/>
            <a:ext cx="22098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066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Plant Cell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is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the cell wall?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5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198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pic>
        <p:nvPicPr>
          <p:cNvPr id="1026" name="Picture 2" descr="http://t2.gstatic.com/images?q=tbn:ANd9GcSh5fRWMPMHMfuLj6de7B2gjhjEMVccZc13u2uObRTnKpoJz2nrdg:www.sigmaaldrich.com/content/dam/sigma-aldrich/product7/020/endoplasmic_ret.eps/_jcr_content/renditions/endoplasmic_ret-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07007"/>
            <a:ext cx="5835944" cy="379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981200" y="2057400"/>
            <a:ext cx="5181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Cells with an organized nucleus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304800" y="1877576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the endoplasmic reticulum?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8500" y="107383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Animal cell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animal cell membrane unlabe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2" y="1776412"/>
            <a:ext cx="34575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 bwMode="auto">
          <a:xfrm rot="10800000">
            <a:off x="6172200" y="3429000"/>
            <a:ext cx="1905000" cy="3048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45060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the cell membrane? 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1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60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304800" y="1877576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Scientist that viewed a piece of cork and called the boxes he saw “cells”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47108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Who is Robert Hooke?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304800" y="2136338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Scientist(s) that designed the main part of the cell theory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49156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Who are </a:t>
            </a:r>
            <a:r>
              <a:rPr lang="en-US" sz="5400" b="1" dirty="0" err="1" smtClean="0">
                <a:solidFill>
                  <a:schemeClr val="bg1"/>
                </a:solidFill>
                <a:latin typeface="Arial" charset="0"/>
              </a:rPr>
              <a:t>Schleiden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 and Schwann?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57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01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381000" y="651927"/>
            <a:ext cx="8382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  <a:buAutoNum type="arabicPeriod"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 All living things are made of cells.</a:t>
            </a: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          </a:t>
            </a:r>
          </a:p>
          <a:p>
            <a:pPr marL="914400" indent="-914400">
              <a:spcBef>
                <a:spcPct val="50000"/>
              </a:spcBef>
              <a:buAutoNum type="arabicPeriod"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Cells are the basic units of living things.</a:t>
            </a:r>
          </a:p>
          <a:p>
            <a:pPr marL="914400" indent="-914400">
              <a:spcBef>
                <a:spcPct val="50000"/>
              </a:spcBef>
              <a:buAutoNum type="arabicPeriod"/>
              <a:defRPr/>
            </a:pP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>Living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cells come from living cells.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1203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1204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is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the cell theory?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5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2228" name="Text Box 11"/>
          <p:cNvSpPr txBox="1">
            <a:spLocks noChangeArrowheads="1"/>
          </p:cNvSpPr>
          <p:nvPr/>
        </p:nvSpPr>
        <p:spPr bwMode="auto">
          <a:xfrm>
            <a:off x="933450" y="2055674"/>
            <a:ext cx="7467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 scientist that said “living cells come from living cells”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26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6387" name="AutoShape 10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1030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89" name="Text Box 1032"/>
          <p:cNvSpPr txBox="1">
            <a:spLocks noChangeArrowheads="1"/>
          </p:cNvSpPr>
          <p:nvPr/>
        </p:nvSpPr>
        <p:spPr bwMode="auto">
          <a:xfrm>
            <a:off x="0" y="2444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16390" name="Text Box 1033"/>
          <p:cNvSpPr txBox="1">
            <a:spLocks noChangeArrowheads="1"/>
          </p:cNvSpPr>
          <p:nvPr/>
        </p:nvSpPr>
        <p:spPr bwMode="auto">
          <a:xfrm>
            <a:off x="381000" y="2551837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an eukaryotic cell?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3251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Who is Rudolph Virchow?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1119909" y="2057400"/>
            <a:ext cx="7315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Designed the first compound microscope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Text Box 8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55300" name="Text Box 9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Who are Hans and Zacharias Janssen?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1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 The part of the cell that holds organelles</a:t>
            </a:r>
            <a:endParaRPr lang="en-US" sz="5400" b="1" baseline="-25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</a:t>
            </a: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>the cytoplasm?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4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457200" y="2136338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The organelles that plant  cells have that animal cells do not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59396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are chloroplast and cell wall?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7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381000" y="2136338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Organelle that uses radiant energy to make sugar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is chloroplast?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5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60960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Organelle that releases stored energy from sugars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41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0" y="2444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2066925" y="2057400"/>
            <a:ext cx="533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with DNA within the cytoplasm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63492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What is </a:t>
            </a:r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mitochondria?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3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600">
              <a:solidFill>
                <a:schemeClr val="bg1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0200" y="24384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Organelle that produces proteins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457200" y="2891433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>
                <a:solidFill>
                  <a:schemeClr val="bg1"/>
                </a:solidFill>
                <a:latin typeface="Arial" charset="0"/>
              </a:rPr>
              <a:t>What </a:t>
            </a: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are ribosomes?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47800" y="33020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714875" y="3033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13335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304800" y="2632075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is a prokaryotic cell?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8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3714750" y="2840038"/>
            <a:ext cx="612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        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1581150" y="1600200"/>
            <a:ext cx="6324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</a:rPr>
              <a:t>Genetic material is located in the nucleus of these types of cells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Arial" charset="0"/>
              </a:rPr>
              <a:t>What are eukaryotic cells?</a:t>
            </a:r>
            <a:endParaRPr lang="en-US" sz="5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5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2209800" y="1524000"/>
            <a:ext cx="495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085003"/>
            <a:ext cx="6629399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anchor="ctr">
            <a:spAutoFit/>
          </a:bodyPr>
          <a:lstStyle/>
          <a:p>
            <a:pPr lvl="2" algn="l">
              <a:defRPr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Cells such as plant and animal cells with an organized nucleus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506</Words>
  <Application>Microsoft Office PowerPoint</Application>
  <PresentationFormat>On-screen Show (4:3)</PresentationFormat>
  <Paragraphs>136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Comic Sans MS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Hardin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Heim, Debra A.</cp:lastModifiedBy>
  <cp:revision>109</cp:revision>
  <dcterms:created xsi:type="dcterms:W3CDTF">1998-08-19T17:45:48Z</dcterms:created>
  <dcterms:modified xsi:type="dcterms:W3CDTF">2017-09-11T17:09:12Z</dcterms:modified>
</cp:coreProperties>
</file>