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5" r:id="rId1"/>
  </p:sldMasterIdLst>
  <p:notesMasterIdLst>
    <p:notesMasterId r:id="rId22"/>
  </p:notesMasterIdLst>
  <p:handoutMasterIdLst>
    <p:handoutMasterId r:id="rId23"/>
  </p:handoutMasterIdLst>
  <p:sldIdLst>
    <p:sldId id="367" r:id="rId2"/>
    <p:sldId id="459" r:id="rId3"/>
    <p:sldId id="429" r:id="rId4"/>
    <p:sldId id="527" r:id="rId5"/>
    <p:sldId id="430" r:id="rId6"/>
    <p:sldId id="528" r:id="rId7"/>
    <p:sldId id="529" r:id="rId8"/>
    <p:sldId id="402" r:id="rId9"/>
    <p:sldId id="455" r:id="rId10"/>
    <p:sldId id="456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39" r:id="rId19"/>
    <p:sldId id="403" r:id="rId20"/>
    <p:sldId id="440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07" d="100"/>
          <a:sy n="107" d="100"/>
        </p:scale>
        <p:origin x="120" y="180"/>
      </p:cViewPr>
      <p:guideLst>
        <p:guide orient="horz" pos="41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23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823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A6623A-3140-427E-9833-4E68B113A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4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911"/>
            <a:ext cx="5140960" cy="4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23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823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022408-3B67-4D0E-80FF-E2EA77E62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124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699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683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44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72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030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649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57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832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233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695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303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10/24/2017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7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vvWGSV3Rha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8" name="WordArt 20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71247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Muscular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24" y="2057400"/>
            <a:ext cx="7156076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8" grpId="0" animBg="1" autoUpdateAnimBg="0"/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 descr="Understanding sprains and Strains tenden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92" y="685800"/>
            <a:ext cx="3789807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7" descr="Muscle St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ext Box 8"/>
          <p:cNvSpPr txBox="1">
            <a:spLocks noChangeArrowheads="1"/>
          </p:cNvSpPr>
          <p:nvPr/>
        </p:nvSpPr>
        <p:spPr bwMode="auto">
          <a:xfrm>
            <a:off x="1066800" y="54102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Examples of Strains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 smtClean="0">
                <a:solidFill>
                  <a:srgbClr val="000099"/>
                </a:solidFill>
                <a:latin typeface="Verdana" pitchFamily="34" charset="0"/>
              </a:rPr>
              <a:t>Slide 6.38</a:t>
            </a:r>
            <a:endParaRPr lang="en-US" b="1" smtClean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382000" cy="701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  <a:defRPr/>
            </a:pP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Head and Neck Muscles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Copyright © 2003 Pearson Education, Inc. publishing as Benjamin Cummings</a:t>
            </a:r>
          </a:p>
        </p:txBody>
      </p:sp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pic>
        <p:nvPicPr>
          <p:cNvPr id="441352" name="Picture 8"/>
          <p:cNvPicPr>
            <a:picLocks noChangeAspect="1" noChangeArrowheads="1"/>
          </p:cNvPicPr>
          <p:nvPr/>
        </p:nvPicPr>
        <p:blipFill>
          <a:blip r:embed="rId2" cstate="print"/>
          <a:srcRect b="2922"/>
          <a:stretch>
            <a:fillRect/>
          </a:stretch>
        </p:blipFill>
        <p:spPr bwMode="auto">
          <a:xfrm>
            <a:off x="1219200" y="1143000"/>
            <a:ext cx="67056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53" name="Text Box 9"/>
          <p:cNvSpPr txBox="1">
            <a:spLocks noChangeArrowheads="1"/>
          </p:cNvSpPr>
          <p:nvPr/>
        </p:nvSpPr>
        <p:spPr bwMode="auto">
          <a:xfrm>
            <a:off x="1181100" y="6049963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Figure 6.14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 build="p" autoUpdateAnimBg="0" advAuto="0"/>
      <p:bldP spid="441351" grpId="0" autoUpdateAnimBg="0"/>
      <p:bldP spid="44135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 smtClean="0">
                <a:solidFill>
                  <a:srgbClr val="000099"/>
                </a:solidFill>
                <a:latin typeface="Verdana" pitchFamily="34" charset="0"/>
              </a:rPr>
              <a:t>Slide 6.39</a:t>
            </a:r>
            <a:endParaRPr lang="en-US" b="1" smtClean="0"/>
          </a:p>
        </p:txBody>
      </p:sp>
      <p:sp>
        <p:nvSpPr>
          <p:cNvPr id="44237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382000" cy="701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Trunk Muscles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Copyright © 2003 Pearson Education, Inc. publishing as Benjamin Cummings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2375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pic>
        <p:nvPicPr>
          <p:cNvPr id="442376" name="Picture 8"/>
          <p:cNvPicPr>
            <a:picLocks noChangeAspect="1" noChangeArrowheads="1"/>
          </p:cNvPicPr>
          <p:nvPr/>
        </p:nvPicPr>
        <p:blipFill>
          <a:blip r:embed="rId2" cstate="print"/>
          <a:srcRect b="4140"/>
          <a:stretch>
            <a:fillRect/>
          </a:stretch>
        </p:blipFill>
        <p:spPr bwMode="auto">
          <a:xfrm>
            <a:off x="381000" y="1371600"/>
            <a:ext cx="8356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7" name="Text Box 9"/>
          <p:cNvSpPr txBox="1">
            <a:spLocks noChangeArrowheads="1"/>
          </p:cNvSpPr>
          <p:nvPr/>
        </p:nvSpPr>
        <p:spPr bwMode="auto">
          <a:xfrm>
            <a:off x="381000" y="6172200"/>
            <a:ext cx="140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Figure 6.15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build="p" autoUpdateAnimBg="0" advAuto="0"/>
      <p:bldP spid="442375" grpId="0" autoUpdateAnimBg="0"/>
      <p:bldP spid="44237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 smtClean="0">
                <a:solidFill>
                  <a:srgbClr val="000099"/>
                </a:solidFill>
                <a:latin typeface="Verdana" pitchFamily="34" charset="0"/>
              </a:rPr>
              <a:t>Slide 6.40</a:t>
            </a:r>
            <a:endParaRPr lang="en-US" b="1" smtClean="0"/>
          </a:p>
        </p:txBody>
      </p:sp>
      <p:sp>
        <p:nvSpPr>
          <p:cNvPr id="44339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382000" cy="701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Deep Trunk and Arm Muscles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Copyright © 2003 Pearson Education, Inc. publishing as Benjamin Cummings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3399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pic>
        <p:nvPicPr>
          <p:cNvPr id="443400" name="Picture 8"/>
          <p:cNvPicPr>
            <a:picLocks noChangeAspect="1" noChangeArrowheads="1"/>
          </p:cNvPicPr>
          <p:nvPr/>
        </p:nvPicPr>
        <p:blipFill>
          <a:blip r:embed="rId2" cstate="print"/>
          <a:srcRect b="3595"/>
          <a:stretch>
            <a:fillRect/>
          </a:stretch>
        </p:blipFill>
        <p:spPr bwMode="auto">
          <a:xfrm>
            <a:off x="292100" y="1371600"/>
            <a:ext cx="8559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304800" y="6172200"/>
            <a:ext cx="140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Figure 6.16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build="p" autoUpdateAnimBg="0" advAuto="0"/>
      <p:bldP spid="443399" grpId="0" autoUpdateAnimBg="0"/>
      <p:bldP spid="44340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 smtClean="0">
                <a:solidFill>
                  <a:srgbClr val="000099"/>
                </a:solidFill>
                <a:latin typeface="Verdana" pitchFamily="34" charset="0"/>
              </a:rPr>
              <a:t>Slide 6.41</a:t>
            </a:r>
            <a:endParaRPr lang="en-US" b="1" smtClean="0"/>
          </a:p>
        </p:txBody>
      </p:sp>
      <p:sp>
        <p:nvSpPr>
          <p:cNvPr id="44646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610600" cy="6270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90000"/>
              </a:lnSpc>
              <a:buClr>
                <a:srgbClr val="339933"/>
              </a:buClr>
              <a:buFontTx/>
              <a:buNone/>
              <a:defRPr/>
            </a:pPr>
            <a:r>
              <a:rPr lang="en-US" sz="39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Muscles of the Pelvis, Hip, and Thigh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Copyright © 2003 Pearson Education, Inc. publishing as Benjamin Cummings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pic>
        <p:nvPicPr>
          <p:cNvPr id="446472" name="Picture 8"/>
          <p:cNvPicPr>
            <a:picLocks noChangeAspect="1" noChangeArrowheads="1"/>
          </p:cNvPicPr>
          <p:nvPr/>
        </p:nvPicPr>
        <p:blipFill>
          <a:blip r:embed="rId2" cstate="print"/>
          <a:srcRect b="3000"/>
          <a:stretch>
            <a:fillRect/>
          </a:stretch>
        </p:blipFill>
        <p:spPr bwMode="auto">
          <a:xfrm>
            <a:off x="2355850" y="990600"/>
            <a:ext cx="44307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2400300" y="6202363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Figure 6.18c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autoUpdateAnimBg="0" advAuto="0"/>
      <p:bldP spid="446471" grpId="0" autoUpdateAnimBg="0"/>
      <p:bldP spid="44647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 smtClean="0">
                <a:solidFill>
                  <a:srgbClr val="000099"/>
                </a:solidFill>
                <a:latin typeface="Verdana" pitchFamily="34" charset="0"/>
              </a:rPr>
              <a:t>Slide 6.42</a:t>
            </a:r>
            <a:endParaRPr lang="en-US" b="1" smtClean="0"/>
          </a:p>
        </p:txBody>
      </p:sp>
      <p:sp>
        <p:nvSpPr>
          <p:cNvPr id="44749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382000" cy="701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Muscles of the Lower Leg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Copyright © 2003 Pearson Education, Inc. publishing as Benjamin Cummings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7495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pic>
        <p:nvPicPr>
          <p:cNvPr id="447496" name="Picture 8"/>
          <p:cNvPicPr>
            <a:picLocks noChangeAspect="1" noChangeArrowheads="1"/>
          </p:cNvPicPr>
          <p:nvPr/>
        </p:nvPicPr>
        <p:blipFill>
          <a:blip r:embed="rId2" cstate="print"/>
          <a:srcRect b="2922"/>
          <a:stretch>
            <a:fillRect/>
          </a:stretch>
        </p:blipFill>
        <p:spPr bwMode="auto">
          <a:xfrm>
            <a:off x="1971675" y="1219200"/>
            <a:ext cx="51990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497" name="Text Box 9"/>
          <p:cNvSpPr txBox="1">
            <a:spLocks noChangeArrowheads="1"/>
          </p:cNvSpPr>
          <p:nvPr/>
        </p:nvSpPr>
        <p:spPr bwMode="auto">
          <a:xfrm>
            <a:off x="1981200" y="62023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Figure 6.19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 autoUpdateAnimBg="0" advAuto="0"/>
      <p:bldP spid="447495" grpId="0" autoUpdateAnimBg="0"/>
      <p:bldP spid="44749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 smtClean="0">
                <a:solidFill>
                  <a:srgbClr val="000099"/>
                </a:solidFill>
                <a:latin typeface="Verdana" pitchFamily="34" charset="0"/>
              </a:rPr>
              <a:t>Slide 6.43</a:t>
            </a:r>
            <a:endParaRPr lang="en-US" b="1" smtClean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382000" cy="701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Superficial Muscles: Anterior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Copyright © 2003 Pearson Education, Inc. publishing as Benjamin Cummings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pic>
        <p:nvPicPr>
          <p:cNvPr id="444424" name="Picture 8"/>
          <p:cNvPicPr>
            <a:picLocks noChangeAspect="1" noChangeArrowheads="1"/>
          </p:cNvPicPr>
          <p:nvPr/>
        </p:nvPicPr>
        <p:blipFill>
          <a:blip r:embed="rId2" cstate="print"/>
          <a:srcRect b="4329"/>
          <a:stretch>
            <a:fillRect/>
          </a:stretch>
        </p:blipFill>
        <p:spPr bwMode="auto">
          <a:xfrm>
            <a:off x="2082800" y="990600"/>
            <a:ext cx="4978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25" name="Text Box 9"/>
          <p:cNvSpPr txBox="1">
            <a:spLocks noChangeArrowheads="1"/>
          </p:cNvSpPr>
          <p:nvPr/>
        </p:nvSpPr>
        <p:spPr bwMode="auto">
          <a:xfrm>
            <a:off x="2171700" y="6126163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Figure 6.20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 build="p" autoUpdateAnimBg="0" advAuto="0"/>
      <p:bldP spid="444423" grpId="0" autoUpdateAnimBg="0"/>
      <p:bldP spid="44442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 smtClean="0">
                <a:solidFill>
                  <a:srgbClr val="000099"/>
                </a:solidFill>
                <a:latin typeface="Verdana" pitchFamily="34" charset="0"/>
              </a:rPr>
              <a:t>Slide 6.44</a:t>
            </a:r>
            <a:endParaRPr lang="en-US" b="1" smtClean="0"/>
          </a:p>
        </p:txBody>
      </p:sp>
      <p:sp>
        <p:nvSpPr>
          <p:cNvPr id="44544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382000" cy="701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Superficial Muscles: Posterior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Copyright © 2003 Pearson Education, Inc. publishing as Benjamin Cummings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pic>
        <p:nvPicPr>
          <p:cNvPr id="445450" name="Picture 10"/>
          <p:cNvPicPr>
            <a:picLocks noChangeAspect="1" noChangeArrowheads="1"/>
          </p:cNvPicPr>
          <p:nvPr/>
        </p:nvPicPr>
        <p:blipFill>
          <a:blip r:embed="rId2" cstate="print"/>
          <a:srcRect b="3000"/>
          <a:stretch>
            <a:fillRect/>
          </a:stretch>
        </p:blipFill>
        <p:spPr bwMode="auto">
          <a:xfrm>
            <a:off x="2133600" y="990600"/>
            <a:ext cx="49117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2209800" y="61261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Figure 6.21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build="p" autoUpdateAnimBg="0" advAuto="0"/>
      <p:bldP spid="445447" grpId="0" autoUpdateAnimBg="0"/>
      <p:bldP spid="4454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3.bp.blogspot.com/_Zx1P26c7VtU/TCqsUfTtKgI/AAAAAAAAAJY/OJ9m_xSMO3Q/s1600/Dorsiflexion+Plantarflex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95600"/>
            <a:ext cx="4895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28600" y="1600200"/>
            <a:ext cx="45720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600">
                <a:latin typeface="Arial" charset="0"/>
              </a:rPr>
              <a:t>Dorsifelxion</a:t>
            </a:r>
          </a:p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600">
                <a:latin typeface="Arial" charset="0"/>
              </a:rPr>
              <a:t>Plantar flexion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04800"/>
            <a:ext cx="8915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5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Special Movements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 smtClean="0">
                <a:solidFill>
                  <a:srgbClr val="000099"/>
                </a:solidFill>
                <a:latin typeface="Verdana" pitchFamily="34" charset="0"/>
              </a:rPr>
              <a:t>Slide 6.34</a:t>
            </a:r>
            <a:endParaRPr lang="en-US" b="1" smtClean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382000" cy="701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  <a:defRPr/>
            </a:pP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Special Movements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Copyright © 2003 Pearson Education, Inc. publishing as Benjamin Cummings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82454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Inversion</a:t>
            </a:r>
          </a:p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400">
                <a:latin typeface="Arial" charset="0"/>
              </a:rPr>
              <a:t> </a:t>
            </a:r>
            <a:endParaRPr lang="en-US" sz="3400">
              <a:latin typeface="Arial" charset="0"/>
              <a:hlinkClick r:id="rId2"/>
            </a:endParaRPr>
          </a:p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Eversion</a:t>
            </a:r>
          </a:p>
        </p:txBody>
      </p:sp>
      <p:pic>
        <p:nvPicPr>
          <p:cNvPr id="24584" name="Picture 9" descr="http://myhealth.ucsd.edu/library/healthguide/en-us/images/media/medical/hw/h9991457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378142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build="p" autoUpdateAnimBg="0" advAuto="0"/>
      <p:bldP spid="4372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76962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371601"/>
            <a:ext cx="7924800" cy="3920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Approximately 40% of your body weight </a:t>
            </a:r>
          </a:p>
        </p:txBody>
      </p:sp>
      <p:pic>
        <p:nvPicPr>
          <p:cNvPr id="1026" name="Picture 2" descr="Image result for muscle diagram of man lifting we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7069"/>
            <a:ext cx="3657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763603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Approximately 650 muscles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86406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 only pull (they can’t push)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586516"/>
            <a:ext cx="662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have over 30 facial muscles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565" y="2952856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Eye muscles move more than 100,000 times a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4191000" cy="132343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defRPr/>
            </a:pP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Special Movements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1981200"/>
            <a:ext cx="27432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200" smtClean="0">
                <a:latin typeface="Arial" charset="0"/>
              </a:rPr>
              <a:t>Opposition</a:t>
            </a:r>
          </a:p>
          <a:p>
            <a:endParaRPr lang="en-US" smtClean="0"/>
          </a:p>
        </p:txBody>
      </p:sp>
      <p:pic>
        <p:nvPicPr>
          <p:cNvPr id="25603" name="Picture 5" descr="http://www.fixingyou.net/includes/templates/apple_zen/images/pronation_supination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"/>
            <a:ext cx="42481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http://handsonhealingpt.com/media/img/379/hand_anatomy_oppositio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5486400" y="5257800"/>
            <a:ext cx="28956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ts val="1500"/>
              </a:spcBef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tabLst>
                <a:tab pos="2743200" algn="l"/>
              </a:tabLst>
            </a:pPr>
            <a:r>
              <a:rPr lang="en-US" sz="3200" dirty="0" err="1">
                <a:latin typeface="Arial" charset="0"/>
              </a:rPr>
              <a:t>Supination</a:t>
            </a:r>
            <a:endParaRPr lang="en-US" sz="3200" dirty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1500"/>
              </a:spcBef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tabLst>
                <a:tab pos="2743200" algn="l"/>
              </a:tabLst>
            </a:pPr>
            <a:r>
              <a:rPr lang="en-US" sz="3200" dirty="0" err="1">
                <a:latin typeface="Arial" charset="0"/>
              </a:rPr>
              <a:t>Pronation</a:t>
            </a:r>
            <a:endParaRPr lang="en-US" sz="3200" dirty="0">
              <a:latin typeface="Arial" charset="0"/>
            </a:endParaRP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9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09517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There are 3 types of muscle tissue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7591" y="19408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Skeletal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591" y="244288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Cardiac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591" y="2904545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Smooth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muscle fiber bund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15750" cy="5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7696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Skeletal Muscle</a:t>
            </a:r>
            <a:r>
              <a:rPr lang="en-US" u="sng" dirty="0" smtClean="0"/>
              <a:t> </a:t>
            </a:r>
            <a:r>
              <a:rPr lang="en-US" sz="4000" b="1" dirty="0" smtClean="0">
                <a:solidFill>
                  <a:srgbClr val="000099"/>
                </a:solidFill>
              </a:rPr>
              <a:t>Functions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447800"/>
            <a:ext cx="8153400" cy="88478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71500" indent="-57150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(that powers joints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541493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None/>
            </a:pPr>
            <a:r>
              <a:rPr lang="en-US" dirty="0"/>
              <a:t>2.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Smooth 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(that moves internal organs, such as the bowels, and vessels, such as the artery walls)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411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None/>
            </a:pPr>
            <a:r>
              <a:rPr lang="en-US" dirty="0"/>
              <a:t>3.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Cardiac muscle (a type of 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tissue that is found only in the 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build="p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 Facts: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617" y="1325659"/>
            <a:ext cx="7200900" cy="45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 work in pairs.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617" y="3150059"/>
            <a:ext cx="658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flexors contract, extensors relax.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1817619"/>
            <a:ext cx="6743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 can be voluntary or involuntary.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62" y="2318508"/>
            <a:ext cx="665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 muscles are voluntary.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62" y="2667000"/>
            <a:ext cx="68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Smooth and cardiac muscles are involuntary.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33541" y="4276561"/>
            <a:ext cx="4777594" cy="11924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iceps and triceps showing flexion and ex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830580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 smtClean="0">
                <a:solidFill>
                  <a:srgbClr val="000099"/>
                </a:solidFill>
                <a:latin typeface="Verdana" pitchFamily="34" charset="0"/>
              </a:rPr>
              <a:t>Slide 6.33</a:t>
            </a:r>
            <a:endParaRPr lang="en-US" b="1" smtClean="0"/>
          </a:p>
        </p:txBody>
      </p:sp>
      <p:sp>
        <p:nvSpPr>
          <p:cNvPr id="4362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382000" cy="701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Body Movements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Copyright © 2003 Pearson Education, Inc. publishing as Benjamin Cummings</a:t>
            </a:r>
          </a:p>
        </p:txBody>
      </p:sp>
      <p:pic>
        <p:nvPicPr>
          <p:cNvPr id="436232" name="Picture 8"/>
          <p:cNvPicPr>
            <a:picLocks noChangeAspect="1" noChangeArrowheads="1"/>
          </p:cNvPicPr>
          <p:nvPr/>
        </p:nvPicPr>
        <p:blipFill>
          <a:blip r:embed="rId2" cstate="print"/>
          <a:srcRect b="2922"/>
          <a:stretch>
            <a:fillRect/>
          </a:stretch>
        </p:blipFill>
        <p:spPr bwMode="auto">
          <a:xfrm>
            <a:off x="762000" y="914400"/>
            <a:ext cx="70866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381000" y="6049963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Figure 6.13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 build="p" autoUpdateAnimBg="0" advAuto="0"/>
      <p:bldP spid="43623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Illustration showing ankle sp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38004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9" descr="Picture of types of ankle spra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43815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 Box 10"/>
          <p:cNvSpPr txBox="1">
            <a:spLocks noChangeArrowheads="1"/>
          </p:cNvSpPr>
          <p:nvPr/>
        </p:nvSpPr>
        <p:spPr bwMode="auto">
          <a:xfrm>
            <a:off x="304800" y="4724400"/>
            <a:ext cx="381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Ankle</a:t>
            </a:r>
            <a:r>
              <a:rPr lang="en-US" sz="4000"/>
              <a:t> Sprains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6501</TotalTime>
  <Words>300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Symbol</vt:lpstr>
      <vt:lpstr>Times</vt:lpstr>
      <vt:lpstr>Verdana</vt:lpstr>
      <vt:lpstr>Wingdings</vt:lpstr>
      <vt:lpstr>Office Theme</vt:lpstr>
      <vt:lpstr>PowerPoint Presentation</vt:lpstr>
      <vt:lpstr>MUSCLES</vt:lpstr>
      <vt:lpstr>There are 3 types of muscle tissue</vt:lpstr>
      <vt:lpstr>PowerPoint Presentation</vt:lpstr>
      <vt:lpstr>Skeletal Muscle Functions</vt:lpstr>
      <vt:lpstr>Muscle Facts:</vt:lpstr>
      <vt:lpstr>PowerPoint Presentation</vt:lpstr>
      <vt:lpstr>Slide 6.33</vt:lpstr>
      <vt:lpstr>PowerPoint Presentation</vt:lpstr>
      <vt:lpstr>PowerPoint Presentation</vt:lpstr>
      <vt:lpstr>Slide 6.38</vt:lpstr>
      <vt:lpstr>Slide 6.39</vt:lpstr>
      <vt:lpstr>Slide 6.40</vt:lpstr>
      <vt:lpstr>Slide 6.41</vt:lpstr>
      <vt:lpstr>Slide 6.42</vt:lpstr>
      <vt:lpstr>Slide 6.43</vt:lpstr>
      <vt:lpstr>Slide 6.44</vt:lpstr>
      <vt:lpstr>PowerPoint Presentation</vt:lpstr>
      <vt:lpstr>Slide 6.34</vt:lpstr>
      <vt:lpstr>Special Movements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Heim, Debra A.</cp:lastModifiedBy>
  <cp:revision>382</cp:revision>
  <cp:lastPrinted>2017-10-24T14:59:40Z</cp:lastPrinted>
  <dcterms:created xsi:type="dcterms:W3CDTF">2014-09-27T19:38:47Z</dcterms:created>
  <dcterms:modified xsi:type="dcterms:W3CDTF">2017-10-24T19:03:39Z</dcterms:modified>
</cp:coreProperties>
</file>