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99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99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99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99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FFFF99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FFFF99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FFFF99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FFFF99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FFFF99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0000CC"/>
    <a:srgbClr val="0000FF"/>
    <a:srgbClr val="FFFF99"/>
    <a:srgbClr val="003399"/>
    <a:srgbClr val="000099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4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017C8-3BD2-4B1B-8886-2C00A66354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1266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08CB-FBBD-4554-8D61-C20E7FAC8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96395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C4F89-D4F0-410A-804A-5582AA8A90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76716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D82AD-DA1E-4779-A77D-743810CEB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50238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B02F4-62E3-4AE1-BCF6-FA025B0654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58697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8640F-996B-4F0E-ADAB-E5CE05AD2B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95075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7120B-0976-4323-85A1-DA18EAF656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23429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AE989-0ED7-4B63-AE0B-320B52769E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14707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A3D16-5488-4A54-80AB-27887B9A55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26616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CB462-8F97-4A04-8470-3D123AE8E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57847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225B8-24C9-4F44-8F64-B317CEB08D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51379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C027755-49D6-45AF-97D0-7D44FE05D0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media" Target="https://calallenorg-my.sharepoint.com/personal/dheim_calallen_org/Documents/review%20games/millionaire/New%20Question.wav" TargetMode="External"/><Relationship Id="rId1" Type="http://schemas.openxmlformats.org/officeDocument/2006/relationships/audio" Target="NULL" TargetMode="External"/><Relationship Id="rId6" Type="http://schemas.openxmlformats.org/officeDocument/2006/relationships/image" Target="../media/image6.wmf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media" Target="https://calallenorg-my.sharepoint.com/personal/dheim_calallen_org/Documents/review%20games/millionaire/New%20Question.wav" TargetMode="External"/><Relationship Id="rId1" Type="http://schemas.openxmlformats.org/officeDocument/2006/relationships/audio" Target="NULL" TargetMode="External"/><Relationship Id="rId6" Type="http://schemas.openxmlformats.org/officeDocument/2006/relationships/image" Target="../media/image6.wmf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media" Target="https://calallenorg-my.sharepoint.com/personal/dheim_calallen_org/Documents/review%20games/millionaire/New%20Question.wav" TargetMode="External"/><Relationship Id="rId1" Type="http://schemas.openxmlformats.org/officeDocument/2006/relationships/audio" Target="NULL" TargetMode="External"/><Relationship Id="rId6" Type="http://schemas.openxmlformats.org/officeDocument/2006/relationships/image" Target="../media/image6.wmf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media" Target="https://calallenorg-my.sharepoint.com/personal/dheim_calallen_org/Documents/review%20games/millionaire/New%20Question.wav" TargetMode="External"/><Relationship Id="rId1" Type="http://schemas.openxmlformats.org/officeDocument/2006/relationships/audio" Target="NULL" TargetMode="External"/><Relationship Id="rId6" Type="http://schemas.openxmlformats.org/officeDocument/2006/relationships/image" Target="../media/image6.wmf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media" Target="https://calallenorg-my.sharepoint.com/personal/dheim_calallen_org/Documents/review%20games/millionaire/New%20Question.wav" TargetMode="External"/><Relationship Id="rId1" Type="http://schemas.openxmlformats.org/officeDocument/2006/relationships/audio" Target="NULL" TargetMode="External"/><Relationship Id="rId6" Type="http://schemas.openxmlformats.org/officeDocument/2006/relationships/image" Target="../media/image6.wmf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media" Target="https://calallenorg-my.sharepoint.com/personal/dheim_calallen_org/Documents/review%20games/millionaire/New%20Question.wav" TargetMode="External"/><Relationship Id="rId1" Type="http://schemas.openxmlformats.org/officeDocument/2006/relationships/audio" Target="NULL" TargetMode="External"/><Relationship Id="rId6" Type="http://schemas.openxmlformats.org/officeDocument/2006/relationships/image" Target="../media/image6.wmf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media" Target="https://calallenorg-my.sharepoint.com/personal/dheim_calallen_org/Documents/review%20games/millionaire/New%20Question.wav" TargetMode="External"/><Relationship Id="rId1" Type="http://schemas.openxmlformats.org/officeDocument/2006/relationships/audio" Target="NULL" TargetMode="External"/><Relationship Id="rId6" Type="http://schemas.openxmlformats.org/officeDocument/2006/relationships/image" Target="../media/image6.wmf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media" Target="https://calallenorg-my.sharepoint.com/personal/dheim_calallen_org/Documents/review%20games/millionaire/New%20Question.wav" TargetMode="External"/><Relationship Id="rId1" Type="http://schemas.openxmlformats.org/officeDocument/2006/relationships/audio" Target="NULL" TargetMode="External"/><Relationship Id="rId6" Type="http://schemas.openxmlformats.org/officeDocument/2006/relationships/image" Target="../media/image6.wmf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wmf"/><Relationship Id="rId2" Type="http://schemas.microsoft.com/office/2007/relationships/media" Target="https://calallenorg-my.sharepoint.com/personal/dheim_calallen_org/Documents/review%20games/millionaire/New%20Question.wav" TargetMode="External"/><Relationship Id="rId1" Type="http://schemas.openxmlformats.org/officeDocument/2006/relationships/audio" Target="NULL" TargetMode="External"/><Relationship Id="rId6" Type="http://schemas.openxmlformats.org/officeDocument/2006/relationships/slide" Target="slide3.xml"/><Relationship Id="rId5" Type="http://schemas.openxmlformats.org/officeDocument/2006/relationships/image" Target="../media/image5.png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biology\powerpoints\powerpoint%20games\millionaire\Regis%20Walks%20In.wav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9.xml"/><Relationship Id="rId18" Type="http://schemas.openxmlformats.org/officeDocument/2006/relationships/slide" Target="slide4.xml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6.wmf"/><Relationship Id="rId7" Type="http://schemas.openxmlformats.org/officeDocument/2006/relationships/slide" Target="slide15.xml"/><Relationship Id="rId12" Type="http://schemas.openxmlformats.org/officeDocument/2006/relationships/slide" Target="slide10.xml"/><Relationship Id="rId17" Type="http://schemas.openxmlformats.org/officeDocument/2006/relationships/slide" Target="slide5.xml"/><Relationship Id="rId2" Type="http://schemas.microsoft.com/office/2007/relationships/media" Target="https://calallenorg-my.sharepoint.com/personal/dheim_calallen_org/Documents/review%20games/millionaire/Value%20of%20Next%20Question.wav" TargetMode="External"/><Relationship Id="rId16" Type="http://schemas.openxmlformats.org/officeDocument/2006/relationships/slide" Target="slide6.xml"/><Relationship Id="rId20" Type="http://schemas.openxmlformats.org/officeDocument/2006/relationships/slide" Target="slide3.xml"/><Relationship Id="rId1" Type="http://schemas.openxmlformats.org/officeDocument/2006/relationships/audio" Target="NULL" TargetMode="External"/><Relationship Id="rId6" Type="http://schemas.openxmlformats.org/officeDocument/2006/relationships/slide" Target="slide16.xml"/><Relationship Id="rId11" Type="http://schemas.openxmlformats.org/officeDocument/2006/relationships/slide" Target="slide11.xml"/><Relationship Id="rId5" Type="http://schemas.openxmlformats.org/officeDocument/2006/relationships/slide" Target="slide17.xml"/><Relationship Id="rId15" Type="http://schemas.openxmlformats.org/officeDocument/2006/relationships/slide" Target="slide7.xml"/><Relationship Id="rId10" Type="http://schemas.openxmlformats.org/officeDocument/2006/relationships/slide" Target="slide12.xml"/><Relationship Id="rId19" Type="http://schemas.openxmlformats.org/officeDocument/2006/relationships/image" Target="../media/image4.png"/><Relationship Id="rId4" Type="http://schemas.openxmlformats.org/officeDocument/2006/relationships/slide" Target="slide18.xml"/><Relationship Id="rId9" Type="http://schemas.openxmlformats.org/officeDocument/2006/relationships/slide" Target="slide13.xml"/><Relationship Id="rId14" Type="http://schemas.openxmlformats.org/officeDocument/2006/relationships/slide" Target="slide8.xml"/><Relationship Id="rId2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media" Target="https://calallenorg-my.sharepoint.com/personal/dheim_calallen_org/Documents/review%20games/millionaire/New%20Question.wav" TargetMode="External"/><Relationship Id="rId1" Type="http://schemas.openxmlformats.org/officeDocument/2006/relationships/audio" Target="NULL" TargetMode="External"/><Relationship Id="rId6" Type="http://schemas.openxmlformats.org/officeDocument/2006/relationships/image" Target="../media/image6.wmf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media" Target="https://calallenorg-my.sharepoint.com/personal/dheim_calallen_org/Documents/review%20games/millionaire/New%20Question.wav" TargetMode="External"/><Relationship Id="rId1" Type="http://schemas.openxmlformats.org/officeDocument/2006/relationships/audio" Target="NULL" TargetMode="External"/><Relationship Id="rId6" Type="http://schemas.openxmlformats.org/officeDocument/2006/relationships/image" Target="../media/image6.wmf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media" Target="https://calallenorg-my.sharepoint.com/personal/dheim_calallen_org/Documents/review%20games/millionaire/New%20Question.wav" TargetMode="External"/><Relationship Id="rId1" Type="http://schemas.openxmlformats.org/officeDocument/2006/relationships/audio" Target="NULL" TargetMode="External"/><Relationship Id="rId6" Type="http://schemas.openxmlformats.org/officeDocument/2006/relationships/image" Target="../media/image6.wmf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media" Target="https://calallenorg-my.sharepoint.com/personal/dheim_calallen_org/Documents/review%20games/millionaire/New%20Question.wav" TargetMode="External"/><Relationship Id="rId1" Type="http://schemas.openxmlformats.org/officeDocument/2006/relationships/audio" Target="NULL" TargetMode="External"/><Relationship Id="rId6" Type="http://schemas.openxmlformats.org/officeDocument/2006/relationships/image" Target="../media/image6.wmf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media" Target="https://calallenorg-my.sharepoint.com/personal/dheim_calallen_org/Documents/review%20games/millionaire/New%20Question.wav" TargetMode="External"/><Relationship Id="rId1" Type="http://schemas.openxmlformats.org/officeDocument/2006/relationships/audio" Target="NULL" TargetMode="External"/><Relationship Id="rId6" Type="http://schemas.openxmlformats.org/officeDocument/2006/relationships/image" Target="../media/image6.wmf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media" Target="https://calallenorg-my.sharepoint.com/personal/dheim_calallen_org/Documents/review%20games/millionaire/New%20Question.wav" TargetMode="External"/><Relationship Id="rId1" Type="http://schemas.openxmlformats.org/officeDocument/2006/relationships/audio" Target="NULL" TargetMode="External"/><Relationship Id="rId6" Type="http://schemas.openxmlformats.org/officeDocument/2006/relationships/image" Target="../media/image6.wmf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Millionaire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800" y="-39688"/>
            <a:ext cx="10515600" cy="693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52400" y="304800"/>
            <a:ext cx="8001000" cy="3124200"/>
          </a:xfrm>
          <a:prstGeom prst="roundRect">
            <a:avLst>
              <a:gd name="adj" fmla="val 16667"/>
            </a:avLst>
          </a:prstGeom>
          <a:solidFill>
            <a:srgbClr val="0000CC">
              <a:alpha val="18823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85800" y="3810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$4000 Question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524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6482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524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6482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28600" y="3733800"/>
            <a:ext cx="41910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A. Robert Hooke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rgbClr val="FFFF99"/>
              </a:solidFill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47244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B. Mattias Schleiden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286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C. Theodor Schwann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7244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D. Rudolph Virchow</a:t>
            </a:r>
          </a:p>
        </p:txBody>
      </p:sp>
      <p:pic>
        <p:nvPicPr>
          <p:cNvPr id="19468" name="New Question.wav">
            <a:hlinkClick r:id="" action="ppaction://media"/>
          </p:cNvPr>
          <p:cNvPicPr>
            <a:picLocks noChangeAspect="1" noChangeArrowheads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434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8305800" y="2590800"/>
            <a:ext cx="762000" cy="838200"/>
          </a:xfrm>
          <a:prstGeom prst="roundRect">
            <a:avLst>
              <a:gd name="adj" fmla="val 16667"/>
            </a:avLst>
          </a:prstGeom>
          <a:solidFill>
            <a:srgbClr val="FF0000">
              <a:alpha val="39999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8382000" y="2667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FF99"/>
                </a:solidFill>
                <a:cs typeface="Arial" panose="020B0604020202020204" pitchFamily="34" charset="0"/>
                <a:hlinkClick r:id="rId5" action="ppaction://hlinksldjump"/>
              </a:rPr>
              <a:t>◄</a:t>
            </a:r>
            <a:endParaRPr lang="en-US" altLang="en-US" b="1">
              <a:solidFill>
                <a:srgbClr val="FFFF99"/>
              </a:solidFill>
              <a:cs typeface="Arial" panose="020B0604020202020204" pitchFamily="34" charset="0"/>
            </a:endParaRPr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8305800" y="2286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8305800" y="14478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8305800" y="8382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pic>
        <p:nvPicPr>
          <p:cNvPr id="11282" name="Picture 18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545513" y="914400"/>
            <a:ext cx="2460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8382000" y="3048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50:50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8382000" y="15240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Team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228600" y="838200"/>
            <a:ext cx="77724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All cells come from other living cells is part of the cell theory. Which scientist said this?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1" fill="hold"/>
                                        <p:tgtEl>
                                          <p:spTgt spid="194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1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1001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001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3001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94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68"/>
                </p:tgtEl>
              </p:cMediaNode>
            </p:audio>
          </p:childTnLst>
        </p:cTn>
      </p:par>
    </p:tnLst>
    <p:bldLst>
      <p:bldP spid="19463" grpId="0" animBg="1"/>
      <p:bldP spid="194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152400" y="304800"/>
            <a:ext cx="8001000" cy="3124200"/>
          </a:xfrm>
          <a:prstGeom prst="roundRect">
            <a:avLst>
              <a:gd name="adj" fmla="val 16667"/>
            </a:avLst>
          </a:prstGeom>
          <a:solidFill>
            <a:srgbClr val="0000CC">
              <a:alpha val="18823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85800" y="3810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$8000 Question 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524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6482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524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6482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286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FF99"/>
                </a:solidFill>
              </a:rPr>
              <a:t>A. </a:t>
            </a:r>
            <a:r>
              <a:rPr lang="en-US" altLang="en-US" sz="2400" smtClean="0">
                <a:solidFill>
                  <a:srgbClr val="FFFF99"/>
                </a:solidFill>
              </a:rPr>
              <a:t>Digestive/Circulatory</a:t>
            </a:r>
            <a:endParaRPr lang="en-US" altLang="en-US" sz="2400" dirty="0">
              <a:solidFill>
                <a:srgbClr val="FFFF99"/>
              </a:solidFill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7244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B. Respiratory/Urinary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286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C. Respiratory/Excretory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7244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D. Respiratory/Integumentary</a:t>
            </a:r>
          </a:p>
        </p:txBody>
      </p:sp>
      <p:pic>
        <p:nvPicPr>
          <p:cNvPr id="20492" name="New Question.wav">
            <a:hlinkClick r:id="" action="ppaction://media"/>
          </p:cNvPr>
          <p:cNvPicPr>
            <a:picLocks noChangeAspect="1" noChangeArrowheads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434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8305800" y="2590800"/>
            <a:ext cx="762000" cy="838200"/>
          </a:xfrm>
          <a:prstGeom prst="roundRect">
            <a:avLst>
              <a:gd name="adj" fmla="val 16667"/>
            </a:avLst>
          </a:prstGeom>
          <a:solidFill>
            <a:srgbClr val="FF0000">
              <a:alpha val="39999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8382000" y="2667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FF99"/>
                </a:solidFill>
                <a:cs typeface="Arial" panose="020B0604020202020204" pitchFamily="34" charset="0"/>
                <a:hlinkClick r:id="rId5" action="ppaction://hlinksldjump"/>
              </a:rPr>
              <a:t>◄</a:t>
            </a:r>
            <a:endParaRPr lang="en-US" altLang="en-US" b="1">
              <a:solidFill>
                <a:srgbClr val="FFFF99"/>
              </a:solidFill>
              <a:cs typeface="Arial" panose="020B0604020202020204" pitchFamily="34" charset="0"/>
            </a:endParaRPr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8305800" y="2286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8305800" y="14478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8305800" y="8382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pic>
        <p:nvPicPr>
          <p:cNvPr id="12306" name="Picture 18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545513" y="914400"/>
            <a:ext cx="2460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8382000" y="3048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50:50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8382000" y="15240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Team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228600" y="838200"/>
            <a:ext cx="76962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Which body systems work interdependently to provide nutrients to the cells of the body?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1" fill="hold"/>
                                        <p:tgtEl>
                                          <p:spTgt spid="204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1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1001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001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3001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04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92"/>
                </p:tgtEl>
              </p:cMediaNode>
            </p:audio>
          </p:childTnLst>
        </p:cTn>
      </p:par>
    </p:tnLst>
    <p:bldLst>
      <p:bldP spid="20484" grpId="0" animBg="1"/>
      <p:bldP spid="205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152400" y="304800"/>
            <a:ext cx="8001000" cy="3124200"/>
          </a:xfrm>
          <a:prstGeom prst="roundRect">
            <a:avLst>
              <a:gd name="adj" fmla="val 16667"/>
            </a:avLst>
          </a:prstGeom>
          <a:solidFill>
            <a:srgbClr val="0000CC">
              <a:alpha val="18823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85800" y="3810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$16,000 Question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524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6482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524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6482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286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A. Superior vena cava 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7244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B. Pulmonary vein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286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C. Pulmonary artery 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47244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D. Aorta</a:t>
            </a:r>
          </a:p>
        </p:txBody>
      </p:sp>
      <p:pic>
        <p:nvPicPr>
          <p:cNvPr id="21516" name="New Question.wav">
            <a:hlinkClick r:id="" action="ppaction://media"/>
          </p:cNvPr>
          <p:cNvPicPr>
            <a:picLocks noChangeAspect="1" noChangeArrowheads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434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5" name="AutoShape 13"/>
          <p:cNvSpPr>
            <a:spLocks noChangeArrowheads="1"/>
          </p:cNvSpPr>
          <p:nvPr/>
        </p:nvSpPr>
        <p:spPr bwMode="auto">
          <a:xfrm>
            <a:off x="8305800" y="2590800"/>
            <a:ext cx="762000" cy="838200"/>
          </a:xfrm>
          <a:prstGeom prst="roundRect">
            <a:avLst>
              <a:gd name="adj" fmla="val 16667"/>
            </a:avLst>
          </a:prstGeom>
          <a:solidFill>
            <a:srgbClr val="FF0000">
              <a:alpha val="39999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8382000" y="2667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FF99"/>
                </a:solidFill>
                <a:cs typeface="Arial" panose="020B0604020202020204" pitchFamily="34" charset="0"/>
                <a:hlinkClick r:id="rId5" action="ppaction://hlinksldjump"/>
              </a:rPr>
              <a:t>◄</a:t>
            </a:r>
            <a:endParaRPr lang="en-US" altLang="en-US" b="1">
              <a:solidFill>
                <a:srgbClr val="FFFF99"/>
              </a:solidFill>
              <a:cs typeface="Arial" panose="020B0604020202020204" pitchFamily="34" charset="0"/>
            </a:endParaRPr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8305800" y="2286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8305800" y="14478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3329" name="Oval 17"/>
          <p:cNvSpPr>
            <a:spLocks noChangeArrowheads="1"/>
          </p:cNvSpPr>
          <p:nvPr/>
        </p:nvSpPr>
        <p:spPr bwMode="auto">
          <a:xfrm>
            <a:off x="8305800" y="8382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pic>
        <p:nvPicPr>
          <p:cNvPr id="13330" name="Picture 18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545513" y="914400"/>
            <a:ext cx="2460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8382000" y="3048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50:50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8382000" y="15240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Team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228600" y="838200"/>
            <a:ext cx="77724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The left ventricle is a muscular chamber of the heart that pumps blood through which vessel?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1" fill="hold"/>
                                        <p:tgtEl>
                                          <p:spTgt spid="215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1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1001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001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3001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15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16"/>
                </p:tgtEl>
              </p:cMediaNode>
            </p:audio>
          </p:childTnLst>
        </p:cTn>
      </p:par>
    </p:tnLst>
    <p:bldLst>
      <p:bldP spid="21511" grpId="0" animBg="1"/>
      <p:bldP spid="215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152400" y="304800"/>
            <a:ext cx="8001000" cy="3124200"/>
          </a:xfrm>
          <a:prstGeom prst="roundRect">
            <a:avLst>
              <a:gd name="adj" fmla="val 16667"/>
            </a:avLst>
          </a:prstGeom>
          <a:solidFill>
            <a:srgbClr val="0000CC">
              <a:alpha val="18823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5800" y="3810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$25,000 Question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524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6482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524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6482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286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A.</a:t>
            </a:r>
            <a:r>
              <a:rPr lang="en-US" altLang="en-US" sz="2000">
                <a:solidFill>
                  <a:srgbClr val="FFFF99"/>
                </a:solidFill>
              </a:rPr>
              <a:t> </a:t>
            </a:r>
            <a:r>
              <a:rPr lang="en-US" altLang="en-US" sz="2400">
                <a:solidFill>
                  <a:srgbClr val="FFFF99"/>
                </a:solidFill>
              </a:rPr>
              <a:t>Bronchi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7244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B. Bronchioles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286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C</a:t>
            </a:r>
            <a:r>
              <a:rPr lang="en-US" altLang="en-US" sz="2000">
                <a:solidFill>
                  <a:srgbClr val="FFFF99"/>
                </a:solidFill>
              </a:rPr>
              <a:t>. </a:t>
            </a:r>
            <a:r>
              <a:rPr lang="en-US" altLang="en-US" sz="2400">
                <a:solidFill>
                  <a:srgbClr val="FFFF99"/>
                </a:solidFill>
              </a:rPr>
              <a:t>Alveoli 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47244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D. Trachea</a:t>
            </a:r>
            <a:r>
              <a:rPr lang="en-US" altLang="en-US" sz="2000">
                <a:solidFill>
                  <a:srgbClr val="FFFF99"/>
                </a:solidFill>
              </a:rPr>
              <a:t> </a:t>
            </a:r>
          </a:p>
        </p:txBody>
      </p:sp>
      <p:pic>
        <p:nvPicPr>
          <p:cNvPr id="22540" name="New Question.wav">
            <a:hlinkClick r:id="" action="ppaction://media"/>
          </p:cNvPr>
          <p:cNvPicPr>
            <a:picLocks noChangeAspect="1" noChangeArrowheads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434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8305800" y="2590800"/>
            <a:ext cx="762000" cy="838200"/>
          </a:xfrm>
          <a:prstGeom prst="roundRect">
            <a:avLst>
              <a:gd name="adj" fmla="val 16667"/>
            </a:avLst>
          </a:prstGeom>
          <a:solidFill>
            <a:srgbClr val="FF0000">
              <a:alpha val="39999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8382000" y="2667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FF99"/>
                </a:solidFill>
                <a:cs typeface="Arial" panose="020B0604020202020204" pitchFamily="34" charset="0"/>
                <a:hlinkClick r:id="rId5" action="ppaction://hlinksldjump"/>
              </a:rPr>
              <a:t>◄</a:t>
            </a:r>
            <a:endParaRPr lang="en-US" altLang="en-US" b="1">
              <a:solidFill>
                <a:srgbClr val="FFFF99"/>
              </a:solidFill>
              <a:cs typeface="Arial" panose="020B0604020202020204" pitchFamily="34" charset="0"/>
            </a:endParaRPr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8305800" y="2286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8305800" y="14478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8305800" y="8382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pic>
        <p:nvPicPr>
          <p:cNvPr id="14354" name="Picture 18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545513" y="914400"/>
            <a:ext cx="2460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382000" y="3048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50:50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8382000" y="15240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Team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228600" y="838200"/>
            <a:ext cx="76962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Carbon dioxide diffuses into what structure so the body can rid itself of this gas?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1" fill="hold"/>
                                        <p:tgtEl>
                                          <p:spTgt spid="225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1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1001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001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3001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25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40"/>
                </p:tgtEl>
              </p:cMediaNode>
            </p:audio>
          </p:childTnLst>
        </p:cTn>
      </p:par>
    </p:tnLst>
    <p:bldLst>
      <p:bldP spid="22534" grpId="0" animBg="1"/>
      <p:bldP spid="225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152400" y="304800"/>
            <a:ext cx="8001000" cy="3124200"/>
          </a:xfrm>
          <a:prstGeom prst="roundRect">
            <a:avLst>
              <a:gd name="adj" fmla="val 16667"/>
            </a:avLst>
          </a:prstGeom>
          <a:solidFill>
            <a:srgbClr val="0000CC">
              <a:alpha val="18823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5800" y="3810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$50,000 Question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524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6482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524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6482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286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A. Mitochondria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7244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B. Cell wall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2286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C. Chloroplast 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47244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D. Endoplasmic reticulum</a:t>
            </a:r>
          </a:p>
        </p:txBody>
      </p:sp>
      <p:pic>
        <p:nvPicPr>
          <p:cNvPr id="23564" name="New Question.wav">
            <a:hlinkClick r:id="" action="ppaction://media"/>
          </p:cNvPr>
          <p:cNvPicPr>
            <a:picLocks noChangeAspect="1" noChangeArrowheads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434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8305800" y="2590800"/>
            <a:ext cx="762000" cy="838200"/>
          </a:xfrm>
          <a:prstGeom prst="roundRect">
            <a:avLst>
              <a:gd name="adj" fmla="val 16667"/>
            </a:avLst>
          </a:prstGeom>
          <a:solidFill>
            <a:srgbClr val="FF0000">
              <a:alpha val="39999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8382000" y="2667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FF99"/>
                </a:solidFill>
                <a:cs typeface="Arial" panose="020B0604020202020204" pitchFamily="34" charset="0"/>
                <a:hlinkClick r:id="rId5" action="ppaction://hlinksldjump"/>
              </a:rPr>
              <a:t>◄</a:t>
            </a:r>
            <a:endParaRPr lang="en-US" altLang="en-US" b="1">
              <a:solidFill>
                <a:srgbClr val="FFFF99"/>
              </a:solidFill>
              <a:cs typeface="Arial" panose="020B0604020202020204" pitchFamily="34" charset="0"/>
            </a:endParaRPr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8305800" y="2286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8305800" y="14478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5377" name="Oval 17"/>
          <p:cNvSpPr>
            <a:spLocks noChangeArrowheads="1"/>
          </p:cNvSpPr>
          <p:nvPr/>
        </p:nvSpPr>
        <p:spPr bwMode="auto">
          <a:xfrm>
            <a:off x="8305800" y="8382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pic>
        <p:nvPicPr>
          <p:cNvPr id="15378" name="Picture 18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545513" y="914400"/>
            <a:ext cx="2460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8382000" y="3048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50:50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8382000" y="15240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Team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228600" y="838200"/>
            <a:ext cx="77724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What is an organelle that uses radiant energy to make chemical energy by producing sugars?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1" fill="hold"/>
                                        <p:tgtEl>
                                          <p:spTgt spid="235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1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1001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001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3001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35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64"/>
                </p:tgtEl>
              </p:cMediaNode>
            </p:audio>
          </p:childTnLst>
        </p:cTn>
      </p:par>
    </p:tnLst>
    <p:bldLst>
      <p:bldP spid="23558" grpId="0" animBg="1"/>
      <p:bldP spid="235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152400" y="304800"/>
            <a:ext cx="8001000" cy="3124200"/>
          </a:xfrm>
          <a:prstGeom prst="roundRect">
            <a:avLst>
              <a:gd name="adj" fmla="val 16667"/>
            </a:avLst>
          </a:prstGeom>
          <a:solidFill>
            <a:srgbClr val="0000CC">
              <a:alpha val="18823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85800" y="3810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$100,000 Question 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524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6482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524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6482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286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A. Hydrochloric acid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7244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B. Uric acid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286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C. Enzymatic acid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7244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D. Saliva </a:t>
            </a:r>
          </a:p>
        </p:txBody>
      </p:sp>
      <p:pic>
        <p:nvPicPr>
          <p:cNvPr id="24588" name="New Question.wav">
            <a:hlinkClick r:id="" action="ppaction://media"/>
          </p:cNvPr>
          <p:cNvPicPr>
            <a:picLocks noChangeAspect="1" noChangeArrowheads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434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8305800" y="2590800"/>
            <a:ext cx="762000" cy="838200"/>
          </a:xfrm>
          <a:prstGeom prst="roundRect">
            <a:avLst>
              <a:gd name="adj" fmla="val 16667"/>
            </a:avLst>
          </a:prstGeom>
          <a:solidFill>
            <a:srgbClr val="FF0000">
              <a:alpha val="39999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8382000" y="2667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FF99"/>
                </a:solidFill>
                <a:cs typeface="Arial" panose="020B0604020202020204" pitchFamily="34" charset="0"/>
                <a:hlinkClick r:id="rId5" action="ppaction://hlinksldjump"/>
              </a:rPr>
              <a:t>◄</a:t>
            </a:r>
            <a:endParaRPr lang="en-US" altLang="en-US" b="1">
              <a:solidFill>
                <a:srgbClr val="FFFF99"/>
              </a:solidFill>
              <a:cs typeface="Arial" panose="020B0604020202020204" pitchFamily="34" charset="0"/>
            </a:endParaRPr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8305800" y="2286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8305800" y="14478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8305800" y="8382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pic>
        <p:nvPicPr>
          <p:cNvPr id="16402" name="Picture 18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545513" y="914400"/>
            <a:ext cx="2460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8382000" y="3048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50:50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8382000" y="15240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Team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228600" y="8382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What kind of acids are present in chyme?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1" fill="hold"/>
                                        <p:tgtEl>
                                          <p:spTgt spid="245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1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1001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001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3001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45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588"/>
                </p:tgtEl>
              </p:cMediaNode>
            </p:audio>
          </p:childTnLst>
        </p:cTn>
      </p:par>
    </p:tnLst>
    <p:bldLst>
      <p:bldP spid="24580" grpId="0" animBg="1"/>
      <p:bldP spid="2459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152400" y="304800"/>
            <a:ext cx="8001000" cy="3124200"/>
          </a:xfrm>
          <a:prstGeom prst="roundRect">
            <a:avLst>
              <a:gd name="adj" fmla="val 16667"/>
            </a:avLst>
          </a:prstGeom>
          <a:solidFill>
            <a:srgbClr val="0000CC">
              <a:alpha val="18823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85800" y="3810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$250,000 Question 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524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6482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524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6482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286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A. Vein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7244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B. Artery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286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C. Capillary 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7244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D. All of the above</a:t>
            </a:r>
          </a:p>
        </p:txBody>
      </p:sp>
      <p:pic>
        <p:nvPicPr>
          <p:cNvPr id="25612" name="New Question.wav">
            <a:hlinkClick r:id="" action="ppaction://media"/>
          </p:cNvPr>
          <p:cNvPicPr>
            <a:picLocks noChangeAspect="1" noChangeArrowheads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434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8305800" y="2590800"/>
            <a:ext cx="762000" cy="838200"/>
          </a:xfrm>
          <a:prstGeom prst="roundRect">
            <a:avLst>
              <a:gd name="adj" fmla="val 16667"/>
            </a:avLst>
          </a:prstGeom>
          <a:solidFill>
            <a:srgbClr val="FF0000">
              <a:alpha val="39999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8382000" y="2667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FF99"/>
                </a:solidFill>
                <a:cs typeface="Arial" panose="020B0604020202020204" pitchFamily="34" charset="0"/>
                <a:hlinkClick r:id="rId5" action="ppaction://hlinksldjump"/>
              </a:rPr>
              <a:t>◄</a:t>
            </a:r>
            <a:endParaRPr lang="en-US" altLang="en-US" b="1">
              <a:solidFill>
                <a:srgbClr val="FFFF99"/>
              </a:solidFill>
              <a:cs typeface="Arial" panose="020B0604020202020204" pitchFamily="34" charset="0"/>
            </a:endParaRPr>
          </a:p>
        </p:txBody>
      </p:sp>
      <p:sp>
        <p:nvSpPr>
          <p:cNvPr id="17423" name="Oval 15"/>
          <p:cNvSpPr>
            <a:spLocks noChangeArrowheads="1"/>
          </p:cNvSpPr>
          <p:nvPr/>
        </p:nvSpPr>
        <p:spPr bwMode="auto">
          <a:xfrm>
            <a:off x="8305800" y="2286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>
            <a:off x="8305800" y="14478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8305800" y="8382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pic>
        <p:nvPicPr>
          <p:cNvPr id="17426" name="Picture 18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545513" y="914400"/>
            <a:ext cx="2460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8382000" y="3048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50:50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8382000" y="15240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Team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228600" y="838200"/>
            <a:ext cx="77724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FFFF99"/>
                </a:solidFill>
              </a:rPr>
              <a:t>In which type of blood vessel would the pulse most likely </a:t>
            </a:r>
            <a:r>
              <a:rPr lang="en-US" altLang="en-US" sz="2800" dirty="0" smtClean="0">
                <a:solidFill>
                  <a:srgbClr val="FFFF99"/>
                </a:solidFill>
              </a:rPr>
              <a:t>be </a:t>
            </a:r>
            <a:r>
              <a:rPr lang="en-US" altLang="en-US" sz="2800" dirty="0">
                <a:solidFill>
                  <a:srgbClr val="FFFF99"/>
                </a:solidFill>
              </a:rPr>
              <a:t>taken?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1" fill="hold"/>
                                        <p:tgtEl>
                                          <p:spTgt spid="256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1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1001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001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3001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56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12"/>
                </p:tgtEl>
              </p:cMediaNode>
            </p:audio>
          </p:childTnLst>
        </p:cTn>
      </p:par>
    </p:tnLst>
    <p:bldLst>
      <p:bldP spid="25605" grpId="0" animBg="1"/>
      <p:bldP spid="256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52400" y="304800"/>
            <a:ext cx="8001000" cy="3124200"/>
          </a:xfrm>
          <a:prstGeom prst="roundRect">
            <a:avLst>
              <a:gd name="adj" fmla="val 16667"/>
            </a:avLst>
          </a:prstGeom>
          <a:solidFill>
            <a:srgbClr val="0000CC">
              <a:alpha val="18823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85800" y="3810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$500,000 Question 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524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6482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524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6482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286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A. Left atrium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7244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B. Left ventricle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286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C. Right atrium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7244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D. Left atrium</a:t>
            </a:r>
          </a:p>
        </p:txBody>
      </p:sp>
      <p:pic>
        <p:nvPicPr>
          <p:cNvPr id="26636" name="New Question.wav">
            <a:hlinkClick r:id="" action="ppaction://media"/>
          </p:cNvPr>
          <p:cNvPicPr>
            <a:picLocks noChangeAspect="1" noChangeArrowheads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434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5" name="AutoShape 13"/>
          <p:cNvSpPr>
            <a:spLocks noChangeArrowheads="1"/>
          </p:cNvSpPr>
          <p:nvPr/>
        </p:nvSpPr>
        <p:spPr bwMode="auto">
          <a:xfrm>
            <a:off x="8305800" y="2590800"/>
            <a:ext cx="762000" cy="838200"/>
          </a:xfrm>
          <a:prstGeom prst="roundRect">
            <a:avLst>
              <a:gd name="adj" fmla="val 16667"/>
            </a:avLst>
          </a:prstGeom>
          <a:solidFill>
            <a:srgbClr val="FF0000">
              <a:alpha val="39999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8382000" y="2667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FF99"/>
                </a:solidFill>
                <a:cs typeface="Arial" panose="020B0604020202020204" pitchFamily="34" charset="0"/>
                <a:hlinkClick r:id="rId5" action="ppaction://hlinksldjump"/>
              </a:rPr>
              <a:t>◄</a:t>
            </a:r>
            <a:endParaRPr lang="en-US" altLang="en-US" b="1">
              <a:solidFill>
                <a:srgbClr val="FFFF99"/>
              </a:solidFill>
              <a:cs typeface="Arial" panose="020B0604020202020204" pitchFamily="34" charset="0"/>
            </a:endParaRPr>
          </a:p>
        </p:txBody>
      </p:sp>
      <p:sp>
        <p:nvSpPr>
          <p:cNvPr id="18447" name="Oval 15"/>
          <p:cNvSpPr>
            <a:spLocks noChangeArrowheads="1"/>
          </p:cNvSpPr>
          <p:nvPr/>
        </p:nvSpPr>
        <p:spPr bwMode="auto">
          <a:xfrm>
            <a:off x="8305800" y="2286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8448" name="Oval 16"/>
          <p:cNvSpPr>
            <a:spLocks noChangeArrowheads="1"/>
          </p:cNvSpPr>
          <p:nvPr/>
        </p:nvSpPr>
        <p:spPr bwMode="auto">
          <a:xfrm>
            <a:off x="8305800" y="14478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8449" name="Oval 17"/>
          <p:cNvSpPr>
            <a:spLocks noChangeArrowheads="1"/>
          </p:cNvSpPr>
          <p:nvPr/>
        </p:nvSpPr>
        <p:spPr bwMode="auto">
          <a:xfrm>
            <a:off x="8305800" y="8382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pic>
        <p:nvPicPr>
          <p:cNvPr id="18450" name="Picture 18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545513" y="914400"/>
            <a:ext cx="2460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8382000" y="3048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50:50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8382000" y="15240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Team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28600" y="838200"/>
            <a:ext cx="76962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When blood is returned to the heart, it is oxygen poor blood. Where does blood enter into the heart?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1" fill="hold"/>
                                        <p:tgtEl>
                                          <p:spTgt spid="266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1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1001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001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3001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66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636"/>
                </p:tgtEl>
              </p:cMediaNode>
            </p:audio>
          </p:childTnLst>
        </p:cTn>
      </p:par>
    </p:tnLst>
    <p:bldLst>
      <p:bldP spid="26630" grpId="0" animBg="1"/>
      <p:bldP spid="266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152400" y="304800"/>
            <a:ext cx="8001000" cy="3124200"/>
          </a:xfrm>
          <a:prstGeom prst="roundRect">
            <a:avLst>
              <a:gd name="adj" fmla="val 16667"/>
            </a:avLst>
          </a:prstGeom>
          <a:solidFill>
            <a:srgbClr val="0000CC">
              <a:alpha val="18823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85800" y="3810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$1 MILLION Question 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524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6482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524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6482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286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A. Endoplasmic reticulum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7244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B. Ribosomes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2286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C. Mitochondria 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47244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D. Nucleus</a:t>
            </a:r>
          </a:p>
        </p:txBody>
      </p:sp>
      <p:pic>
        <p:nvPicPr>
          <p:cNvPr id="27660" name="New Question.wav">
            <a:hlinkClick r:id="" action="ppaction://media"/>
          </p:cNvPr>
          <p:cNvPicPr>
            <a:picLocks noChangeAspect="1" noChangeArrowheads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434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8305800" y="2590800"/>
            <a:ext cx="762000" cy="838200"/>
          </a:xfrm>
          <a:prstGeom prst="roundRect">
            <a:avLst>
              <a:gd name="adj" fmla="val 16667"/>
            </a:avLst>
          </a:prstGeom>
          <a:solidFill>
            <a:srgbClr val="FF0000">
              <a:alpha val="39999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8382000" y="2667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FF99"/>
                </a:solidFill>
                <a:cs typeface="Arial" panose="020B0604020202020204" pitchFamily="34" charset="0"/>
                <a:hlinkClick r:id="rId6" action="ppaction://hlinksldjump"/>
              </a:rPr>
              <a:t>◄</a:t>
            </a:r>
            <a:endParaRPr lang="en-US" altLang="en-US" b="1">
              <a:solidFill>
                <a:srgbClr val="FFFF99"/>
              </a:solidFill>
              <a:cs typeface="Arial" panose="020B0604020202020204" pitchFamily="34" charset="0"/>
            </a:endParaRPr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8305800" y="2286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8305800" y="14478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8305800" y="8382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pic>
        <p:nvPicPr>
          <p:cNvPr id="19474" name="Picture 18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545513" y="914400"/>
            <a:ext cx="2460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8382000" y="3048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50:50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8382000" y="15240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Team</a:t>
            </a: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228600" y="838200"/>
            <a:ext cx="77724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In which organelle of a cell will genetic information, such as blood type, be found?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1" fill="hold"/>
                                        <p:tgtEl>
                                          <p:spTgt spid="276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1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1001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001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3001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276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gis Walks 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60"/>
                </p:tgtEl>
              </p:cMediaNode>
            </p:audio>
          </p:childTnLst>
        </p:cTn>
      </p:par>
    </p:tnLst>
    <p:bldLst>
      <p:bldP spid="27655" grpId="0" animBg="1"/>
      <p:bldP spid="276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" t="549" r="3123"/>
          <a:stretch>
            <a:fillRect/>
          </a:stretch>
        </p:blipFill>
        <p:spPr bwMode="auto">
          <a:xfrm>
            <a:off x="0" y="0"/>
            <a:ext cx="9144000" cy="690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6" descr="millionaire-logo-mediu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228600"/>
            <a:ext cx="17430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057400" y="152400"/>
            <a:ext cx="701040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11111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WHO WANTS TO BE A MILLIONAIRE</a:t>
            </a:r>
          </a:p>
        </p:txBody>
      </p:sp>
      <p:pic>
        <p:nvPicPr>
          <p:cNvPr id="6153" name="Regis Walks I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5562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133600" y="685800"/>
            <a:ext cx="70104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11111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Test your knowledge and earn some extra credit</a:t>
            </a:r>
          </a:p>
        </p:txBody>
      </p:sp>
      <p:sp>
        <p:nvSpPr>
          <p:cNvPr id="3079" name="AutoShape 13"/>
          <p:cNvSpPr>
            <a:spLocks noChangeArrowheads="1"/>
          </p:cNvSpPr>
          <p:nvPr/>
        </p:nvSpPr>
        <p:spPr bwMode="auto">
          <a:xfrm>
            <a:off x="6400800" y="1219200"/>
            <a:ext cx="2590800" cy="5410200"/>
          </a:xfrm>
          <a:prstGeom prst="roundRect">
            <a:avLst>
              <a:gd name="adj" fmla="val 16667"/>
            </a:avLst>
          </a:prstGeom>
          <a:solidFill>
            <a:srgbClr val="0000FF">
              <a:alpha val="23921"/>
            </a:srgbClr>
          </a:solidFill>
          <a:ln w="508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graphicFrame>
        <p:nvGraphicFramePr>
          <p:cNvPr id="6224" name="Group 80"/>
          <p:cNvGraphicFramePr>
            <a:graphicFrameLocks noGrp="1"/>
          </p:cNvGraphicFramePr>
          <p:nvPr/>
        </p:nvGraphicFramePr>
        <p:xfrm>
          <a:off x="6477000" y="1295400"/>
          <a:ext cx="2438400" cy="5232587"/>
        </p:xfrm>
        <a:graphic>
          <a:graphicData uri="http://schemas.openxmlformats.org/drawingml/2006/table">
            <a:tbl>
              <a:tblPr/>
              <a:tblGrid>
                <a:gridCol w="842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54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7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15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$1 MILLION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2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14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$500,000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2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13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$250,000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2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12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$100,000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2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11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$50,000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10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$25,000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52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9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$16,000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52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8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$8,000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52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7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$4,000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52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6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$2,000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6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5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$1000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52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$500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52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3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$300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52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$200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352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</a:rPr>
                        <a:t>$100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3111" name="AutoShape 81"/>
          <p:cNvSpPr>
            <a:spLocks noChangeArrowheads="1"/>
          </p:cNvSpPr>
          <p:nvPr/>
        </p:nvSpPr>
        <p:spPr bwMode="auto">
          <a:xfrm>
            <a:off x="304800" y="2209800"/>
            <a:ext cx="5715000" cy="4419600"/>
          </a:xfrm>
          <a:prstGeom prst="roundRect">
            <a:avLst>
              <a:gd name="adj" fmla="val 16667"/>
            </a:avLst>
          </a:prstGeom>
          <a:solidFill>
            <a:srgbClr val="FF0000">
              <a:alpha val="2509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3112" name="Text Box 82"/>
          <p:cNvSpPr txBox="1">
            <a:spLocks noChangeArrowheads="1"/>
          </p:cNvSpPr>
          <p:nvPr/>
        </p:nvSpPr>
        <p:spPr bwMode="auto">
          <a:xfrm>
            <a:off x="609600" y="2362200"/>
            <a:ext cx="5181600" cy="402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Game Rules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FF99"/>
                </a:solidFill>
              </a:rPr>
              <a:t>Form two teams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FF99"/>
                </a:solidFill>
              </a:rPr>
              <a:t>One teams starts and plays until they miss a question, then play switches to opponent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FF99"/>
                </a:solidFill>
              </a:rPr>
              <a:t>Players on each team will rotate to answer questions individually (without HELP)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FF99"/>
                </a:solidFill>
              </a:rPr>
              <a:t>Each team has one 50:50, one “call-out”, and one “Team-help” during each game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FF99"/>
                </a:solidFill>
              </a:rPr>
              <a:t>Whichever team wins the $1 MILLION question wins the extra credit points</a:t>
            </a:r>
          </a:p>
        </p:txBody>
      </p:sp>
      <p:sp>
        <p:nvSpPr>
          <p:cNvPr id="3113" name="WordArt 84"/>
          <p:cNvSpPr>
            <a:spLocks noChangeArrowheads="1" noChangeShapeType="1" noTextEdit="1"/>
          </p:cNvSpPr>
          <p:nvPr/>
        </p:nvSpPr>
        <p:spPr bwMode="auto">
          <a:xfrm>
            <a:off x="2362200" y="1409700"/>
            <a:ext cx="34290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Title of Game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35" fill="hold"/>
                                        <p:tgtEl>
                                          <p:spTgt spid="61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 noChangeArrowheads="1"/>
          </p:cNvSpPr>
          <p:nvPr/>
        </p:nvSpPr>
        <p:spPr bwMode="auto">
          <a:xfrm>
            <a:off x="6172200" y="762000"/>
            <a:ext cx="2819400" cy="5867400"/>
          </a:xfrm>
          <a:prstGeom prst="roundRect">
            <a:avLst>
              <a:gd name="adj" fmla="val 16667"/>
            </a:avLst>
          </a:prstGeom>
          <a:solidFill>
            <a:srgbClr val="FF0000">
              <a:alpha val="23921"/>
            </a:srgbClr>
          </a:solidFill>
          <a:ln w="508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graphicFrame>
        <p:nvGraphicFramePr>
          <p:cNvPr id="10405" name="Group 165"/>
          <p:cNvGraphicFramePr>
            <a:graphicFrameLocks noGrp="1"/>
          </p:cNvGraphicFramePr>
          <p:nvPr/>
        </p:nvGraphicFramePr>
        <p:xfrm>
          <a:off x="6248400" y="838200"/>
          <a:ext cx="2438400" cy="5748542"/>
        </p:xfrm>
        <a:graphic>
          <a:graphicData uri="http://schemas.openxmlformats.org/drawingml/2006/table">
            <a:tbl>
              <a:tblPr/>
              <a:tblGrid>
                <a:gridCol w="842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54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62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15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9" marB="4570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hlinkClick r:id="rId4" action="ppaction://hlinksldjump"/>
                        </a:rPr>
                        <a:t>$1 MILLION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14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9" marB="4570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hlinkClick r:id="rId5" action="ppaction://hlinksldjump"/>
                        </a:rPr>
                        <a:t>$500,000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13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9" marB="4570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hlinkClick r:id="rId6" action="ppaction://hlinksldjump"/>
                        </a:rPr>
                        <a:t>$250,000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12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9" marB="4570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hlinkClick r:id="rId7" action="ppaction://hlinksldjump"/>
                        </a:rPr>
                        <a:t>$100,00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11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9" marB="4570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hlinkClick r:id="rId8" action="ppaction://hlinksldjump"/>
                        </a:rPr>
                        <a:t>$50,000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62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10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9" marB="4570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hlinkClick r:id="rId9" action="ppaction://hlinksldjump"/>
                        </a:rPr>
                        <a:t>$25,000</a:t>
                      </a: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9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9" marB="4570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hlinkClick r:id="rId10" action="ppaction://hlinksldjump"/>
                        </a:rPr>
                        <a:t>$16,000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7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8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9" marB="4570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hlinkClick r:id="rId11" action="ppaction://hlinksldjump"/>
                        </a:rPr>
                        <a:t>$8,000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57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7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9" marB="4570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hlinkClick r:id="rId12" action="ppaction://hlinksldjump"/>
                        </a:rPr>
                        <a:t>$4,000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7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6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9" marB="4570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hlinkClick r:id="rId13" action="ppaction://hlinksldjump"/>
                        </a:rPr>
                        <a:t>$2,000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1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5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9" marB="4570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hlinkClick r:id="rId14" action="ppaction://hlinksldjump"/>
                        </a:rPr>
                        <a:t>$1000</a:t>
                      </a: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57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9" marB="4570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hlinkClick r:id="rId15" action="ppaction://hlinksldjump"/>
                        </a:rPr>
                        <a:t>$500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57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3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9" marB="4570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hlinkClick r:id="rId16" action="ppaction://hlinksldjump"/>
                        </a:rPr>
                        <a:t>$300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57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9" marB="4570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hlinkClick r:id="rId17" action="ppaction://hlinksldjump"/>
                        </a:rPr>
                        <a:t>$200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657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►</a:t>
                      </a:r>
                    </a:p>
                  </a:txBody>
                  <a:tcPr marT="45709" marB="4570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Arial" panose="020B0604020202020204" pitchFamily="34" charset="0"/>
                          <a:hlinkClick r:id="rId18" action="ppaction://hlinksldjump"/>
                        </a:rPr>
                        <a:t>$100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pic>
        <p:nvPicPr>
          <p:cNvPr id="4130" name="Picture 140" descr="millionaire-logo-medium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228600"/>
            <a:ext cx="17430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1" name="Text Box 141"/>
          <p:cNvSpPr txBox="1">
            <a:spLocks noChangeArrowheads="1"/>
          </p:cNvSpPr>
          <p:nvPr/>
        </p:nvSpPr>
        <p:spPr bwMode="auto">
          <a:xfrm>
            <a:off x="2057400" y="76200"/>
            <a:ext cx="701040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11111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WHO WANTS TO BE A MILLIONAIRE</a:t>
            </a:r>
          </a:p>
        </p:txBody>
      </p:sp>
      <p:sp>
        <p:nvSpPr>
          <p:cNvPr id="4132" name="Oval 143">
            <a:hlinkClick r:id="rId20" action="ppaction://hlinksldjump" tooltip="call for help"/>
          </p:cNvPr>
          <p:cNvSpPr>
            <a:spLocks noChangeArrowheads="1"/>
          </p:cNvSpPr>
          <p:nvPr/>
        </p:nvSpPr>
        <p:spPr bwMode="auto">
          <a:xfrm>
            <a:off x="1600200" y="2590800"/>
            <a:ext cx="1295400" cy="685800"/>
          </a:xfrm>
          <a:prstGeom prst="ellipse">
            <a:avLst/>
          </a:prstGeom>
          <a:solidFill>
            <a:srgbClr val="FF0000">
              <a:alpha val="25098"/>
            </a:srgbClr>
          </a:solidFill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4133" name="Oval 144"/>
          <p:cNvSpPr>
            <a:spLocks noChangeArrowheads="1"/>
          </p:cNvSpPr>
          <p:nvPr/>
        </p:nvSpPr>
        <p:spPr bwMode="auto">
          <a:xfrm>
            <a:off x="4495800" y="2590800"/>
            <a:ext cx="1295400" cy="685800"/>
          </a:xfrm>
          <a:prstGeom prst="ellipse">
            <a:avLst/>
          </a:prstGeom>
          <a:solidFill>
            <a:srgbClr val="FF0000">
              <a:alpha val="23921"/>
            </a:srgbClr>
          </a:solidFill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4134" name="Oval 145"/>
          <p:cNvSpPr>
            <a:spLocks noChangeArrowheads="1"/>
          </p:cNvSpPr>
          <p:nvPr/>
        </p:nvSpPr>
        <p:spPr bwMode="auto">
          <a:xfrm>
            <a:off x="3048000" y="2590800"/>
            <a:ext cx="1295400" cy="685800"/>
          </a:xfrm>
          <a:prstGeom prst="ellipse">
            <a:avLst/>
          </a:prstGeom>
          <a:solidFill>
            <a:srgbClr val="FF0000">
              <a:alpha val="23921"/>
            </a:srgbClr>
          </a:solidFill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0386" name="Text Box 146"/>
          <p:cNvSpPr txBox="1">
            <a:spLocks noChangeArrowheads="1"/>
          </p:cNvSpPr>
          <p:nvPr/>
        </p:nvSpPr>
        <p:spPr bwMode="auto">
          <a:xfrm>
            <a:off x="1752600" y="2667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0" action="ppaction://hlinksldjump"/>
              </a:rPr>
              <a:t>50:50</a:t>
            </a:r>
            <a:endParaRPr lang="en-US" altLang="en-US" sz="2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36" name="Picture 147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435350" y="2667000"/>
            <a:ext cx="4381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37" name="Text Box 164"/>
          <p:cNvSpPr txBox="1">
            <a:spLocks noChangeArrowheads="1"/>
          </p:cNvSpPr>
          <p:nvPr/>
        </p:nvSpPr>
        <p:spPr bwMode="auto">
          <a:xfrm>
            <a:off x="152400" y="2743200"/>
            <a:ext cx="13716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11111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FF99"/>
                </a:solidFill>
              </a:rPr>
              <a:t>TEAM 1</a:t>
            </a:r>
          </a:p>
        </p:txBody>
      </p:sp>
      <p:sp>
        <p:nvSpPr>
          <p:cNvPr id="4138" name="Text Box 168"/>
          <p:cNvSpPr txBox="1">
            <a:spLocks noChangeArrowheads="1"/>
          </p:cNvSpPr>
          <p:nvPr/>
        </p:nvSpPr>
        <p:spPr bwMode="auto">
          <a:xfrm>
            <a:off x="152400" y="3886200"/>
            <a:ext cx="13716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FF99"/>
                </a:solidFill>
              </a:rPr>
              <a:t>TEAM 2</a:t>
            </a:r>
          </a:p>
        </p:txBody>
      </p:sp>
      <p:sp>
        <p:nvSpPr>
          <p:cNvPr id="10412" name="Text Box 172"/>
          <p:cNvSpPr txBox="1">
            <a:spLocks noChangeArrowheads="1"/>
          </p:cNvSpPr>
          <p:nvPr/>
        </p:nvSpPr>
        <p:spPr bwMode="auto">
          <a:xfrm>
            <a:off x="3124200" y="2667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0" action="ppaction://hlinksldjump"/>
              </a:rPr>
              <a:t>Phone</a:t>
            </a:r>
            <a:endParaRPr lang="en-US" altLang="en-US" sz="2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13" name="Text Box 173"/>
          <p:cNvSpPr txBox="1">
            <a:spLocks noChangeArrowheads="1"/>
          </p:cNvSpPr>
          <p:nvPr/>
        </p:nvSpPr>
        <p:spPr bwMode="auto">
          <a:xfrm>
            <a:off x="4648200" y="2667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0" action="ppaction://hlinksldjump"/>
              </a:rPr>
              <a:t>Team</a:t>
            </a:r>
            <a:endParaRPr lang="en-US" altLang="en-US" sz="2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41" name="Oval 174">
            <a:hlinkClick r:id="rId20" action="ppaction://hlinksldjump" tooltip="call for help"/>
          </p:cNvPr>
          <p:cNvSpPr>
            <a:spLocks noChangeArrowheads="1"/>
          </p:cNvSpPr>
          <p:nvPr/>
        </p:nvSpPr>
        <p:spPr bwMode="auto">
          <a:xfrm>
            <a:off x="1600200" y="3733800"/>
            <a:ext cx="1295400" cy="685800"/>
          </a:xfrm>
          <a:prstGeom prst="ellipse">
            <a:avLst/>
          </a:prstGeom>
          <a:solidFill>
            <a:srgbClr val="FF0000">
              <a:alpha val="25098"/>
            </a:srgbClr>
          </a:solidFill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4142" name="Oval 175"/>
          <p:cNvSpPr>
            <a:spLocks noChangeArrowheads="1"/>
          </p:cNvSpPr>
          <p:nvPr/>
        </p:nvSpPr>
        <p:spPr bwMode="auto">
          <a:xfrm>
            <a:off x="4495800" y="3733800"/>
            <a:ext cx="1295400" cy="685800"/>
          </a:xfrm>
          <a:prstGeom prst="ellipse">
            <a:avLst/>
          </a:prstGeom>
          <a:solidFill>
            <a:srgbClr val="FF0000">
              <a:alpha val="23921"/>
            </a:srgbClr>
          </a:solidFill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4143" name="Oval 176"/>
          <p:cNvSpPr>
            <a:spLocks noChangeArrowheads="1"/>
          </p:cNvSpPr>
          <p:nvPr/>
        </p:nvSpPr>
        <p:spPr bwMode="auto">
          <a:xfrm>
            <a:off x="3048000" y="3733800"/>
            <a:ext cx="1295400" cy="685800"/>
          </a:xfrm>
          <a:prstGeom prst="ellipse">
            <a:avLst/>
          </a:prstGeom>
          <a:solidFill>
            <a:srgbClr val="FF0000">
              <a:alpha val="23921"/>
            </a:srgbClr>
          </a:solidFill>
          <a:ln w="57150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0417" name="Text Box 177"/>
          <p:cNvSpPr txBox="1">
            <a:spLocks noChangeArrowheads="1"/>
          </p:cNvSpPr>
          <p:nvPr/>
        </p:nvSpPr>
        <p:spPr bwMode="auto">
          <a:xfrm>
            <a:off x="1752600" y="3810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0" action="ppaction://hlinksldjump"/>
              </a:rPr>
              <a:t>50:50</a:t>
            </a:r>
            <a:endParaRPr lang="en-US" altLang="en-US" sz="2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45" name="Picture 180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429000" y="3825875"/>
            <a:ext cx="4381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18" name="Text Box 178"/>
          <p:cNvSpPr txBox="1">
            <a:spLocks noChangeArrowheads="1"/>
          </p:cNvSpPr>
          <p:nvPr/>
        </p:nvSpPr>
        <p:spPr bwMode="auto">
          <a:xfrm>
            <a:off x="3124200" y="3810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0" action="ppaction://hlinksldjump"/>
              </a:rPr>
              <a:t>Phone</a:t>
            </a:r>
            <a:endParaRPr lang="en-US" altLang="en-US" sz="2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19" name="Text Box 179"/>
          <p:cNvSpPr txBox="1">
            <a:spLocks noChangeArrowheads="1"/>
          </p:cNvSpPr>
          <p:nvPr/>
        </p:nvSpPr>
        <p:spPr bwMode="auto">
          <a:xfrm>
            <a:off x="4648200" y="3810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0" action="ppaction://hlinksldjump"/>
              </a:rPr>
              <a:t>Team</a:t>
            </a:r>
            <a:endParaRPr lang="en-US" altLang="en-US" sz="2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421" name="Value of Next Question.wav">
            <a:hlinkClick r:id="" action="ppaction://media"/>
          </p:cNvPr>
          <p:cNvPicPr>
            <a:picLocks noChangeAspect="1" noChangeArrowheads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4572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49" name="AutoShape 183"/>
          <p:cNvSpPr>
            <a:spLocks noChangeArrowheads="1"/>
          </p:cNvSpPr>
          <p:nvPr/>
        </p:nvSpPr>
        <p:spPr bwMode="auto">
          <a:xfrm>
            <a:off x="304800" y="4648200"/>
            <a:ext cx="5715000" cy="1981200"/>
          </a:xfrm>
          <a:prstGeom prst="roundRect">
            <a:avLst>
              <a:gd name="adj" fmla="val 16667"/>
            </a:avLst>
          </a:prstGeom>
          <a:solidFill>
            <a:srgbClr val="0000CC">
              <a:alpha val="2509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4150" name="Text Box 184"/>
          <p:cNvSpPr txBox="1">
            <a:spLocks noChangeArrowheads="1"/>
          </p:cNvSpPr>
          <p:nvPr/>
        </p:nvSpPr>
        <p:spPr bwMode="auto">
          <a:xfrm>
            <a:off x="609600" y="4724400"/>
            <a:ext cx="518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 </a:t>
            </a:r>
            <a:endParaRPr lang="en-US" altLang="en-US" sz="2000">
              <a:solidFill>
                <a:srgbClr val="FFFF99"/>
              </a:solidFill>
            </a:endParaRPr>
          </a:p>
        </p:txBody>
      </p:sp>
      <p:sp>
        <p:nvSpPr>
          <p:cNvPr id="4151" name="Text Box 185"/>
          <p:cNvSpPr txBox="1">
            <a:spLocks noChangeArrowheads="1"/>
          </p:cNvSpPr>
          <p:nvPr/>
        </p:nvSpPr>
        <p:spPr bwMode="auto">
          <a:xfrm>
            <a:off x="457200" y="4648200"/>
            <a:ext cx="5410200" cy="189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FFFF99"/>
                </a:solidFill>
              </a:rPr>
              <a:t>Extra Credit Points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000">
                <a:solidFill>
                  <a:srgbClr val="FFFF99"/>
                </a:solidFill>
              </a:rPr>
              <a:t>  No missed questions = </a:t>
            </a:r>
            <a:r>
              <a:rPr lang="en-US" altLang="en-US" sz="2000" b="1">
                <a:solidFill>
                  <a:srgbClr val="FFFF99"/>
                </a:solidFill>
                <a:hlinkClick r:id="rId20" action="ppaction://hlinksldjump"/>
              </a:rPr>
              <a:t>5 points</a:t>
            </a:r>
            <a:endParaRPr lang="en-US" altLang="en-US" sz="2000" b="1">
              <a:solidFill>
                <a:srgbClr val="FFFF99"/>
              </a:solidFill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000">
                <a:solidFill>
                  <a:srgbClr val="FFFF99"/>
                </a:solidFill>
              </a:rPr>
              <a:t>  1 missed question = </a:t>
            </a:r>
            <a:r>
              <a:rPr lang="en-US" altLang="en-US" sz="2000" b="1">
                <a:solidFill>
                  <a:srgbClr val="FFFF99"/>
                </a:solidFill>
                <a:hlinkClick r:id="rId20" action="ppaction://hlinksldjump"/>
              </a:rPr>
              <a:t>4 points</a:t>
            </a:r>
            <a:endParaRPr lang="en-US" altLang="en-US" sz="2000" b="1">
              <a:solidFill>
                <a:srgbClr val="FFFF99"/>
              </a:solidFill>
            </a:endParaRP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000">
                <a:solidFill>
                  <a:srgbClr val="FFFF99"/>
                </a:solidFill>
              </a:rPr>
              <a:t>  2 or more missed questions = </a:t>
            </a:r>
            <a:r>
              <a:rPr lang="en-US" altLang="en-US" sz="2000" b="1">
                <a:solidFill>
                  <a:srgbClr val="FFFF99"/>
                </a:solidFill>
                <a:hlinkClick r:id="rId20" action="ppaction://hlinksldjump"/>
              </a:rPr>
              <a:t>3 points</a:t>
            </a:r>
            <a:endParaRPr lang="en-US" altLang="en-US" sz="2000" b="1">
              <a:solidFill>
                <a:srgbClr val="FFFF99"/>
              </a:solidFill>
            </a:endParaRPr>
          </a:p>
        </p:txBody>
      </p:sp>
      <p:sp>
        <p:nvSpPr>
          <p:cNvPr id="4152" name="WordArt 186"/>
          <p:cNvSpPr>
            <a:spLocks noChangeArrowheads="1" noChangeShapeType="1" noTextEdit="1"/>
          </p:cNvSpPr>
          <p:nvPr/>
        </p:nvSpPr>
        <p:spPr bwMode="auto">
          <a:xfrm>
            <a:off x="2362200" y="1409700"/>
            <a:ext cx="34290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Title of Game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66" fill="hold"/>
                                        <p:tgtEl>
                                          <p:spTgt spid="104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42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23"/>
          <p:cNvSpPr>
            <a:spLocks noChangeArrowheads="1"/>
          </p:cNvSpPr>
          <p:nvPr/>
        </p:nvSpPr>
        <p:spPr bwMode="auto">
          <a:xfrm>
            <a:off x="152400" y="304800"/>
            <a:ext cx="8001000" cy="3124200"/>
          </a:xfrm>
          <a:prstGeom prst="roundRect">
            <a:avLst>
              <a:gd name="adj" fmla="val 16667"/>
            </a:avLst>
          </a:prstGeom>
          <a:solidFill>
            <a:srgbClr val="0000CC">
              <a:alpha val="18823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2512" name="Text Box 224"/>
          <p:cNvSpPr txBox="1">
            <a:spLocks noChangeArrowheads="1"/>
          </p:cNvSpPr>
          <p:nvPr/>
        </p:nvSpPr>
        <p:spPr bwMode="auto">
          <a:xfrm>
            <a:off x="685800" y="3810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$100 Question </a:t>
            </a:r>
          </a:p>
        </p:txBody>
      </p:sp>
      <p:sp>
        <p:nvSpPr>
          <p:cNvPr id="5124" name="Rectangle 233"/>
          <p:cNvSpPr>
            <a:spLocks noChangeArrowheads="1"/>
          </p:cNvSpPr>
          <p:nvPr/>
        </p:nvSpPr>
        <p:spPr bwMode="auto">
          <a:xfrm>
            <a:off x="1524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2522" name="Rectangle 234"/>
          <p:cNvSpPr>
            <a:spLocks noChangeArrowheads="1"/>
          </p:cNvSpPr>
          <p:nvPr/>
        </p:nvSpPr>
        <p:spPr bwMode="auto">
          <a:xfrm>
            <a:off x="46482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5126" name="Rectangle 235"/>
          <p:cNvSpPr>
            <a:spLocks noChangeArrowheads="1"/>
          </p:cNvSpPr>
          <p:nvPr/>
        </p:nvSpPr>
        <p:spPr bwMode="auto">
          <a:xfrm>
            <a:off x="1524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5127" name="Rectangle 236"/>
          <p:cNvSpPr>
            <a:spLocks noChangeArrowheads="1"/>
          </p:cNvSpPr>
          <p:nvPr/>
        </p:nvSpPr>
        <p:spPr bwMode="auto">
          <a:xfrm>
            <a:off x="46482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2525" name="Text Box 237"/>
          <p:cNvSpPr txBox="1">
            <a:spLocks noChangeArrowheads="1"/>
          </p:cNvSpPr>
          <p:nvPr/>
        </p:nvSpPr>
        <p:spPr bwMode="auto">
          <a:xfrm>
            <a:off x="2286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A. Respiratory and Urinary</a:t>
            </a:r>
          </a:p>
        </p:txBody>
      </p:sp>
      <p:sp>
        <p:nvSpPr>
          <p:cNvPr id="12526" name="Text Box 238"/>
          <p:cNvSpPr txBox="1">
            <a:spLocks noChangeArrowheads="1"/>
          </p:cNvSpPr>
          <p:nvPr/>
        </p:nvSpPr>
        <p:spPr bwMode="auto">
          <a:xfrm>
            <a:off x="4724400" y="3733800"/>
            <a:ext cx="4191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B. Respiratory and Cardiovascular</a:t>
            </a:r>
          </a:p>
        </p:txBody>
      </p:sp>
      <p:sp>
        <p:nvSpPr>
          <p:cNvPr id="12527" name="Text Box 239"/>
          <p:cNvSpPr txBox="1">
            <a:spLocks noChangeArrowheads="1"/>
          </p:cNvSpPr>
          <p:nvPr/>
        </p:nvSpPr>
        <p:spPr bwMode="auto">
          <a:xfrm>
            <a:off x="228600" y="5257800"/>
            <a:ext cx="4191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C. Cardiovascular and digestive</a:t>
            </a:r>
          </a:p>
        </p:txBody>
      </p:sp>
      <p:sp>
        <p:nvSpPr>
          <p:cNvPr id="12528" name="Text Box 240"/>
          <p:cNvSpPr txBox="1">
            <a:spLocks noChangeArrowheads="1"/>
          </p:cNvSpPr>
          <p:nvPr/>
        </p:nvSpPr>
        <p:spPr bwMode="auto">
          <a:xfrm>
            <a:off x="4724400" y="5257800"/>
            <a:ext cx="4191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D. Respiratory, Digestive, and Cardiovascular</a:t>
            </a:r>
          </a:p>
        </p:txBody>
      </p:sp>
      <p:pic>
        <p:nvPicPr>
          <p:cNvPr id="12529" name="New Question.wav">
            <a:hlinkClick r:id="" action="ppaction://media"/>
          </p:cNvPr>
          <p:cNvPicPr>
            <a:picLocks noChangeAspect="1" noChangeArrowheads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434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3" name="AutoShape 242"/>
          <p:cNvSpPr>
            <a:spLocks noChangeArrowheads="1"/>
          </p:cNvSpPr>
          <p:nvPr/>
        </p:nvSpPr>
        <p:spPr bwMode="auto">
          <a:xfrm>
            <a:off x="8305800" y="2590800"/>
            <a:ext cx="762000" cy="838200"/>
          </a:xfrm>
          <a:prstGeom prst="roundRect">
            <a:avLst>
              <a:gd name="adj" fmla="val 16667"/>
            </a:avLst>
          </a:prstGeom>
          <a:solidFill>
            <a:srgbClr val="FF0000">
              <a:alpha val="39999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5134" name="Text Box 243"/>
          <p:cNvSpPr txBox="1">
            <a:spLocks noChangeArrowheads="1"/>
          </p:cNvSpPr>
          <p:nvPr/>
        </p:nvSpPr>
        <p:spPr bwMode="auto">
          <a:xfrm>
            <a:off x="8382000" y="2667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FF99"/>
                </a:solidFill>
                <a:cs typeface="Arial" panose="020B0604020202020204" pitchFamily="34" charset="0"/>
                <a:hlinkClick r:id="rId5" action="ppaction://hlinksldjump"/>
              </a:rPr>
              <a:t>◄</a:t>
            </a:r>
            <a:endParaRPr lang="en-US" altLang="en-US" b="1">
              <a:solidFill>
                <a:srgbClr val="FFFF99"/>
              </a:solidFill>
              <a:cs typeface="Arial" panose="020B0604020202020204" pitchFamily="34" charset="0"/>
            </a:endParaRPr>
          </a:p>
        </p:txBody>
      </p:sp>
      <p:sp>
        <p:nvSpPr>
          <p:cNvPr id="5135" name="Oval 244"/>
          <p:cNvSpPr>
            <a:spLocks noChangeArrowheads="1"/>
          </p:cNvSpPr>
          <p:nvPr/>
        </p:nvSpPr>
        <p:spPr bwMode="auto">
          <a:xfrm>
            <a:off x="8305800" y="2286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5136" name="Oval 245"/>
          <p:cNvSpPr>
            <a:spLocks noChangeArrowheads="1"/>
          </p:cNvSpPr>
          <p:nvPr/>
        </p:nvSpPr>
        <p:spPr bwMode="auto">
          <a:xfrm>
            <a:off x="8305800" y="14478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5137" name="Oval 246"/>
          <p:cNvSpPr>
            <a:spLocks noChangeArrowheads="1"/>
          </p:cNvSpPr>
          <p:nvPr/>
        </p:nvSpPr>
        <p:spPr bwMode="auto">
          <a:xfrm>
            <a:off x="8305800" y="8382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pic>
        <p:nvPicPr>
          <p:cNvPr id="5138" name="Picture 247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545513" y="914400"/>
            <a:ext cx="2460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39" name="Text Box 248"/>
          <p:cNvSpPr txBox="1">
            <a:spLocks noChangeArrowheads="1"/>
          </p:cNvSpPr>
          <p:nvPr/>
        </p:nvSpPr>
        <p:spPr bwMode="auto">
          <a:xfrm>
            <a:off x="8382000" y="3048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50:50</a:t>
            </a:r>
          </a:p>
        </p:txBody>
      </p:sp>
      <p:sp>
        <p:nvSpPr>
          <p:cNvPr id="5140" name="Text Box 293"/>
          <p:cNvSpPr txBox="1">
            <a:spLocks noChangeArrowheads="1"/>
          </p:cNvSpPr>
          <p:nvPr/>
        </p:nvSpPr>
        <p:spPr bwMode="auto">
          <a:xfrm>
            <a:off x="8382000" y="15240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Team</a:t>
            </a:r>
          </a:p>
        </p:txBody>
      </p:sp>
      <p:sp>
        <p:nvSpPr>
          <p:cNvPr id="12582" name="Text Box 294"/>
          <p:cNvSpPr txBox="1">
            <a:spLocks noChangeArrowheads="1"/>
          </p:cNvSpPr>
          <p:nvPr/>
        </p:nvSpPr>
        <p:spPr bwMode="auto">
          <a:xfrm>
            <a:off x="228600" y="838200"/>
            <a:ext cx="77724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99"/>
                </a:solidFill>
              </a:rPr>
              <a:t>What body systems work interdependently to provide oxygen to the cells of the </a:t>
            </a:r>
            <a:r>
              <a:rPr lang="en-US" altLang="en-US" sz="2800" dirty="0" smtClean="0">
                <a:solidFill>
                  <a:srgbClr val="FFFF99"/>
                </a:solidFill>
              </a:rPr>
              <a:t>body?</a:t>
            </a:r>
            <a:endParaRPr lang="en-US" altLang="en-US" sz="2800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1" fill="hold"/>
                                        <p:tgtEl>
                                          <p:spTgt spid="125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1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1001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001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3001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25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25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529"/>
                </p:tgtEl>
              </p:cMediaNode>
            </p:audio>
          </p:childTnLst>
        </p:cTn>
      </p:par>
    </p:tnLst>
    <p:bldLst>
      <p:bldP spid="12522" grpId="0" animBg="1"/>
      <p:bldP spid="125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152400" y="304800"/>
            <a:ext cx="8001000" cy="3124200"/>
          </a:xfrm>
          <a:prstGeom prst="roundRect">
            <a:avLst>
              <a:gd name="adj" fmla="val 16667"/>
            </a:avLst>
          </a:prstGeom>
          <a:solidFill>
            <a:srgbClr val="0000CC">
              <a:alpha val="18823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85800" y="3810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$200 Question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524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6482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524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6482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28600" y="3733800"/>
            <a:ext cx="4191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A. To get the necessary exercise for the heart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724400" y="3733800"/>
            <a:ext cx="41910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B. The heart beats in a rhythm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rgbClr val="FFFF99"/>
              </a:solidFill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28600" y="5257800"/>
            <a:ext cx="4191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C. Push blood through the blood vessels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24400" y="5257800"/>
            <a:ext cx="4191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D. Getting necessary energy for the organs of the body</a:t>
            </a:r>
          </a:p>
        </p:txBody>
      </p:sp>
      <p:pic>
        <p:nvPicPr>
          <p:cNvPr id="14348" name="New Question.wav">
            <a:hlinkClick r:id="" action="ppaction://media"/>
          </p:cNvPr>
          <p:cNvPicPr>
            <a:picLocks noChangeAspect="1" noChangeArrowheads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434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8305800" y="2590800"/>
            <a:ext cx="762000" cy="838200"/>
          </a:xfrm>
          <a:prstGeom prst="roundRect">
            <a:avLst>
              <a:gd name="adj" fmla="val 16667"/>
            </a:avLst>
          </a:prstGeom>
          <a:solidFill>
            <a:srgbClr val="FF0000">
              <a:alpha val="39999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8382000" y="2667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FF99"/>
                </a:solidFill>
                <a:cs typeface="Arial" panose="020B0604020202020204" pitchFamily="34" charset="0"/>
                <a:hlinkClick r:id="rId5" action="ppaction://hlinksldjump"/>
              </a:rPr>
              <a:t>◄</a:t>
            </a:r>
            <a:endParaRPr lang="en-US" altLang="en-US" b="1">
              <a:solidFill>
                <a:srgbClr val="FFFF99"/>
              </a:solidFill>
              <a:cs typeface="Arial" panose="020B0604020202020204" pitchFamily="34" charset="0"/>
            </a:endParaRPr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8305800" y="2286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8305800" y="14478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8305800" y="8382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pic>
        <p:nvPicPr>
          <p:cNvPr id="6162" name="Picture 18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545513" y="914400"/>
            <a:ext cx="2460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8382000" y="3048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50:50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8382000" y="15240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Team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228600" y="838200"/>
            <a:ext cx="77724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What is the most important purpose of the heart muscle contracting and relaxing?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1" fill="hold"/>
                                        <p:tgtEl>
                                          <p:spTgt spid="143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1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1001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001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3001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43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8"/>
                </p:tgtEl>
              </p:cMediaNode>
            </p:audio>
          </p:childTnLst>
        </p:cTn>
      </p:par>
    </p:tnLst>
    <p:bldLst>
      <p:bldP spid="14342" grpId="0" animBg="1"/>
      <p:bldP spid="143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152400" y="304800"/>
            <a:ext cx="8001000" cy="3124200"/>
          </a:xfrm>
          <a:prstGeom prst="roundRect">
            <a:avLst>
              <a:gd name="adj" fmla="val 16667"/>
            </a:avLst>
          </a:prstGeom>
          <a:solidFill>
            <a:srgbClr val="0000CC">
              <a:alpha val="18823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85800" y="3810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$300 Question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524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6482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524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6482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286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A. Cardiovascular system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7244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B. Respiratory system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286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C. Digestive system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7244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D. All of the above</a:t>
            </a:r>
          </a:p>
        </p:txBody>
      </p:sp>
      <p:pic>
        <p:nvPicPr>
          <p:cNvPr id="15372" name="New Question.wav">
            <a:hlinkClick r:id="" action="ppaction://media"/>
          </p:cNvPr>
          <p:cNvPicPr>
            <a:picLocks noChangeAspect="1" noChangeArrowheads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434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1" name="AutoShape 13"/>
          <p:cNvSpPr>
            <a:spLocks noChangeArrowheads="1"/>
          </p:cNvSpPr>
          <p:nvPr/>
        </p:nvSpPr>
        <p:spPr bwMode="auto">
          <a:xfrm>
            <a:off x="8305800" y="2590800"/>
            <a:ext cx="762000" cy="838200"/>
          </a:xfrm>
          <a:prstGeom prst="roundRect">
            <a:avLst>
              <a:gd name="adj" fmla="val 16667"/>
            </a:avLst>
          </a:prstGeom>
          <a:solidFill>
            <a:srgbClr val="FF0000">
              <a:alpha val="39999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382000" y="2667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FF99"/>
                </a:solidFill>
                <a:cs typeface="Arial" panose="020B0604020202020204" pitchFamily="34" charset="0"/>
                <a:hlinkClick r:id="rId5" action="ppaction://hlinksldjump"/>
              </a:rPr>
              <a:t>◄</a:t>
            </a:r>
            <a:endParaRPr lang="en-US" altLang="en-US" b="1">
              <a:solidFill>
                <a:srgbClr val="FFFF99"/>
              </a:solidFill>
              <a:cs typeface="Arial" panose="020B0604020202020204" pitchFamily="34" charset="0"/>
            </a:endParaRPr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8305800" y="2286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8305800" y="14478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8305800" y="8382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pic>
        <p:nvPicPr>
          <p:cNvPr id="7186" name="Picture 18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545513" y="914400"/>
            <a:ext cx="2460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8382000" y="3048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50:50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8382000" y="15240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Team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228600" y="838200"/>
            <a:ext cx="75438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Which human body system delivers food, oxygen, and water to each cell in the human body?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1" fill="hold"/>
                                        <p:tgtEl>
                                          <p:spTgt spid="153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1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1001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001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3001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53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72"/>
                </p:tgtEl>
              </p:cMediaNode>
            </p:audio>
          </p:childTnLst>
        </p:cTn>
      </p:par>
    </p:tnLst>
    <p:bldLst>
      <p:bldP spid="15364" grpId="0" animBg="1"/>
      <p:bldP spid="153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152400" y="304800"/>
            <a:ext cx="8001000" cy="3124200"/>
          </a:xfrm>
          <a:prstGeom prst="roundRect">
            <a:avLst>
              <a:gd name="adj" fmla="val 16667"/>
            </a:avLst>
          </a:prstGeom>
          <a:solidFill>
            <a:srgbClr val="0000CC">
              <a:alpha val="18823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3810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$500 Question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524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6482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524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482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28600" y="3733800"/>
            <a:ext cx="41910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A. Circulation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rgbClr val="FFFF99"/>
              </a:solidFill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7244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B. Peristalsis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286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C. Respiration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7244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D. Inspiration</a:t>
            </a:r>
          </a:p>
        </p:txBody>
      </p:sp>
      <p:pic>
        <p:nvPicPr>
          <p:cNvPr id="16396" name="New Question.wav">
            <a:hlinkClick r:id="" action="ppaction://media"/>
          </p:cNvPr>
          <p:cNvPicPr>
            <a:picLocks noChangeAspect="1" noChangeArrowheads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434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8305800" y="2590800"/>
            <a:ext cx="762000" cy="838200"/>
          </a:xfrm>
          <a:prstGeom prst="roundRect">
            <a:avLst>
              <a:gd name="adj" fmla="val 16667"/>
            </a:avLst>
          </a:prstGeom>
          <a:solidFill>
            <a:srgbClr val="FF0000">
              <a:alpha val="39999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8382000" y="2667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FF99"/>
                </a:solidFill>
                <a:cs typeface="Arial" panose="020B0604020202020204" pitchFamily="34" charset="0"/>
                <a:hlinkClick r:id="rId5" action="ppaction://hlinksldjump"/>
              </a:rPr>
              <a:t>◄</a:t>
            </a:r>
            <a:endParaRPr lang="en-US" altLang="en-US" b="1">
              <a:solidFill>
                <a:srgbClr val="FFFF99"/>
              </a:solidFill>
              <a:cs typeface="Arial" panose="020B0604020202020204" pitchFamily="34" charset="0"/>
            </a:endParaRPr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8305800" y="2286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8305800" y="14478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8305800" y="8382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pic>
        <p:nvPicPr>
          <p:cNvPr id="8210" name="Picture 18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545513" y="914400"/>
            <a:ext cx="2460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8382000" y="3048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50:50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8382000" y="15240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Team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228600" y="838200"/>
            <a:ext cx="76200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What is the process called when food moves down the esophagus?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1" fill="hold"/>
                                        <p:tgtEl>
                                          <p:spTgt spid="163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1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1001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001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3001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63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96"/>
                </p:tgtEl>
              </p:cMediaNode>
            </p:audio>
          </p:childTnLst>
        </p:cTn>
      </p:par>
    </p:tnLst>
    <p:bldLst>
      <p:bldP spid="16389" grpId="0" animBg="1"/>
      <p:bldP spid="164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152400" y="304800"/>
            <a:ext cx="8001000" cy="3124200"/>
          </a:xfrm>
          <a:prstGeom prst="roundRect">
            <a:avLst>
              <a:gd name="adj" fmla="val 16667"/>
            </a:avLst>
          </a:prstGeom>
          <a:solidFill>
            <a:srgbClr val="0000CC">
              <a:alpha val="18823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85800" y="3810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$1000 Question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524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6482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524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6482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286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A. Amoeba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724400" y="3733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B. Plant cell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286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C. Protist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4724400" y="5257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FF99"/>
                </a:solidFill>
              </a:rPr>
              <a:t>D. Animal cell</a:t>
            </a:r>
          </a:p>
        </p:txBody>
      </p:sp>
      <p:pic>
        <p:nvPicPr>
          <p:cNvPr id="17420" name="New Question.wav">
            <a:hlinkClick r:id="" action="ppaction://media"/>
          </p:cNvPr>
          <p:cNvPicPr>
            <a:picLocks noChangeAspect="1" noChangeArrowheads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434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8305800" y="2590800"/>
            <a:ext cx="762000" cy="838200"/>
          </a:xfrm>
          <a:prstGeom prst="roundRect">
            <a:avLst>
              <a:gd name="adj" fmla="val 16667"/>
            </a:avLst>
          </a:prstGeom>
          <a:solidFill>
            <a:srgbClr val="FF0000">
              <a:alpha val="39999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8382000" y="2667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FF99"/>
                </a:solidFill>
                <a:cs typeface="Arial" panose="020B0604020202020204" pitchFamily="34" charset="0"/>
                <a:hlinkClick r:id="rId5" action="ppaction://hlinksldjump"/>
              </a:rPr>
              <a:t>◄</a:t>
            </a:r>
            <a:endParaRPr lang="en-US" altLang="en-US" b="1">
              <a:solidFill>
                <a:srgbClr val="FFFF99"/>
              </a:solidFill>
              <a:cs typeface="Arial" panose="020B0604020202020204" pitchFamily="34" charset="0"/>
            </a:endParaRPr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8305800" y="2286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8305800" y="14478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8305800" y="8382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pic>
        <p:nvPicPr>
          <p:cNvPr id="9234" name="Picture 18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545513" y="914400"/>
            <a:ext cx="2460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8382000" y="3048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50:50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8382000" y="15240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Team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228600" y="838200"/>
            <a:ext cx="7772400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When a cell has a cell membrane being the outermost part of the cell, one can conclude it is a(n) __________ cell.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1" fill="hold"/>
                                        <p:tgtEl>
                                          <p:spTgt spid="174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1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1001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001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3001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74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20"/>
                </p:tgtEl>
              </p:cMediaNode>
            </p:audio>
          </p:childTnLst>
        </p:cTn>
      </p:par>
    </p:tnLst>
    <p:bldLst>
      <p:bldP spid="17415" grpId="0" animBg="1"/>
      <p:bldP spid="174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152400" y="304800"/>
            <a:ext cx="8001000" cy="3124200"/>
          </a:xfrm>
          <a:prstGeom prst="roundRect">
            <a:avLst>
              <a:gd name="adj" fmla="val 16667"/>
            </a:avLst>
          </a:prstGeom>
          <a:solidFill>
            <a:srgbClr val="0000CC">
              <a:alpha val="18823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85800" y="3810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$2000 Question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524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648200" y="36576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524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648200" y="5257800"/>
            <a:ext cx="4343400" cy="1447800"/>
          </a:xfrm>
          <a:prstGeom prst="rect">
            <a:avLst/>
          </a:prstGeom>
          <a:solidFill>
            <a:schemeClr val="tx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28600" y="3733800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FF99"/>
                </a:solidFill>
              </a:rPr>
              <a:t>A. Pulmonary vessels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724400" y="3733800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FF99"/>
                </a:solidFill>
              </a:rPr>
              <a:t>B. Pulmonary capillaries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28600" y="5257800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FF99"/>
                </a:solidFill>
              </a:rPr>
              <a:t>C. Pulmonary arteries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724400" y="5257800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FF99"/>
                </a:solidFill>
              </a:rPr>
              <a:t>D. Pulmonary veins</a:t>
            </a:r>
          </a:p>
        </p:txBody>
      </p:sp>
      <p:pic>
        <p:nvPicPr>
          <p:cNvPr id="18444" name="New Question.wav">
            <a:hlinkClick r:id="" action="ppaction://media"/>
          </p:cNvPr>
          <p:cNvPicPr>
            <a:picLocks noChangeAspect="1" noChangeArrowheads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434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8305800" y="2590800"/>
            <a:ext cx="762000" cy="838200"/>
          </a:xfrm>
          <a:prstGeom prst="roundRect">
            <a:avLst>
              <a:gd name="adj" fmla="val 16667"/>
            </a:avLst>
          </a:prstGeom>
          <a:solidFill>
            <a:srgbClr val="FF0000">
              <a:alpha val="39999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8382000" y="2667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FF99"/>
                </a:solidFill>
                <a:cs typeface="Arial" panose="020B0604020202020204" pitchFamily="34" charset="0"/>
                <a:hlinkClick r:id="rId5" action="ppaction://hlinksldjump"/>
              </a:rPr>
              <a:t>◄</a:t>
            </a:r>
            <a:endParaRPr lang="en-US" altLang="en-US" b="1">
              <a:solidFill>
                <a:srgbClr val="FFFF99"/>
              </a:solidFill>
              <a:cs typeface="Arial" panose="020B0604020202020204" pitchFamily="34" charset="0"/>
            </a:endParaRPr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8305800" y="2286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8305800" y="14478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8305800" y="838200"/>
            <a:ext cx="762000" cy="457200"/>
          </a:xfrm>
          <a:prstGeom prst="ellipse">
            <a:avLst/>
          </a:prstGeom>
          <a:solidFill>
            <a:srgbClr val="FF0000">
              <a:alpha val="27058"/>
            </a:srgbClr>
          </a:solidFill>
          <a:ln w="50800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rgbClr val="FFFF99"/>
              </a:solidFill>
            </a:endParaRPr>
          </a:p>
        </p:txBody>
      </p:sp>
      <p:pic>
        <p:nvPicPr>
          <p:cNvPr id="10258" name="Picture 18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545513" y="914400"/>
            <a:ext cx="2460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8382000" y="3048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50:50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8382000" y="1524000"/>
            <a:ext cx="609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</a:rPr>
              <a:t>Team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228600" y="838200"/>
            <a:ext cx="77724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FF99"/>
                </a:solidFill>
              </a:rPr>
              <a:t>Which blood vessel(s) carry oxygen poor blood to the lungs?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1" fill="hold"/>
                                        <p:tgtEl>
                                          <p:spTgt spid="184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1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1001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001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3001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84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44"/>
                </p:tgtEl>
              </p:cMediaNode>
            </p:audio>
          </p:childTnLst>
        </p:cTn>
      </p:par>
    </p:tnLst>
    <p:bldLst>
      <p:bldP spid="18438" grpId="0" animBg="1"/>
      <p:bldP spid="1845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3399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rgbClr val="FFFF99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3399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rgbClr val="FFFF99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834</Words>
  <Application>Microsoft Office PowerPoint</Application>
  <PresentationFormat>On-screen Show (4:3)</PresentationFormat>
  <Paragraphs>219</Paragraphs>
  <Slides>18</Slides>
  <Notes>0</Notes>
  <HiddenSlides>0</HiddenSlides>
  <MMClips>17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Arial Narrow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cusd</dc:creator>
  <cp:lastModifiedBy>Heim, Debra A.</cp:lastModifiedBy>
  <cp:revision>42</cp:revision>
  <dcterms:created xsi:type="dcterms:W3CDTF">2008-05-03T17:38:45Z</dcterms:created>
  <dcterms:modified xsi:type="dcterms:W3CDTF">2017-10-11T20:07:43Z</dcterms:modified>
</cp:coreProperties>
</file>